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2"/>
  </p:notesMasterIdLst>
  <p:handoutMasterIdLst>
    <p:handoutMasterId r:id="rId33"/>
  </p:handoutMasterIdLst>
  <p:sldIdLst>
    <p:sldId id="256" r:id="rId2"/>
    <p:sldId id="258" r:id="rId3"/>
    <p:sldId id="291" r:id="rId4"/>
    <p:sldId id="292" r:id="rId5"/>
    <p:sldId id="275" r:id="rId6"/>
    <p:sldId id="290" r:id="rId7"/>
    <p:sldId id="267" r:id="rId8"/>
    <p:sldId id="263" r:id="rId9"/>
    <p:sldId id="293" r:id="rId10"/>
    <p:sldId id="262" r:id="rId11"/>
    <p:sldId id="287" r:id="rId12"/>
    <p:sldId id="285" r:id="rId13"/>
    <p:sldId id="271" r:id="rId14"/>
    <p:sldId id="283" r:id="rId15"/>
    <p:sldId id="280" r:id="rId16"/>
    <p:sldId id="264" r:id="rId17"/>
    <p:sldId id="284" r:id="rId18"/>
    <p:sldId id="289" r:id="rId19"/>
    <p:sldId id="288" r:id="rId20"/>
    <p:sldId id="281" r:id="rId21"/>
    <p:sldId id="272" r:id="rId22"/>
    <p:sldId id="282" r:id="rId23"/>
    <p:sldId id="265" r:id="rId24"/>
    <p:sldId id="274" r:id="rId25"/>
    <p:sldId id="266" r:id="rId26"/>
    <p:sldId id="276" r:id="rId27"/>
    <p:sldId id="268" r:id="rId28"/>
    <p:sldId id="277" r:id="rId29"/>
    <p:sldId id="278" r:id="rId30"/>
    <p:sldId id="273"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80387" autoAdjust="0"/>
  </p:normalViewPr>
  <p:slideViewPr>
    <p:cSldViewPr snapToGrid="0">
      <p:cViewPr varScale="1">
        <p:scale>
          <a:sx n="81" d="100"/>
          <a:sy n="81" d="100"/>
        </p:scale>
        <p:origin x="178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8FB11-F26D-473E-AD08-50029E8D7ED4}"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5CF34191-CAF8-44BF-9553-FBAD0975A9A0}">
      <dgm:prSet/>
      <dgm:spPr/>
      <dgm:t>
        <a:bodyPr/>
        <a:lstStyle/>
        <a:p>
          <a:pPr marL="0" lvl="0" defTabSz="1066800">
            <a:spcBef>
              <a:spcPct val="0"/>
            </a:spcBef>
            <a:spcAft>
              <a:spcPct val="35000"/>
            </a:spcAft>
            <a:buNone/>
          </a:pPr>
          <a:r>
            <a:rPr lang="fr-FR" b="1"/>
            <a:t>Effectif total :</a:t>
          </a:r>
          <a:r>
            <a:rPr lang="fr-FR"/>
            <a:t> ~4000 employés</a:t>
          </a:r>
        </a:p>
        <a:p>
          <a:pPr marL="0" marR="0" lvl="0" indent="0" defTabSz="914400" eaLnBrk="1" fontAlgn="auto" latinLnBrk="0" hangingPunct="1">
            <a:spcBef>
              <a:spcPts val="0"/>
            </a:spcBef>
            <a:spcAft>
              <a:spcPts val="0"/>
            </a:spcAft>
            <a:buClrTx/>
            <a:buSzTx/>
            <a:buFontTx/>
            <a:buNone/>
            <a:tabLst/>
            <a:defRPr/>
          </a:pPr>
          <a:r>
            <a:rPr lang="fr-FR" b="1"/>
            <a:t>Nombre de sites :</a:t>
          </a:r>
          <a:r>
            <a:rPr lang="fr-FR"/>
            <a:t> 14 sites</a:t>
          </a:r>
          <a:endParaRPr lang="en-US"/>
        </a:p>
      </dgm:t>
    </dgm:pt>
    <dgm:pt modelId="{A771B07D-2D6B-44E0-9DAF-3E813EB8C360}" type="parTrans" cxnId="{66D4DD77-680C-4A8C-8F94-2150303A0D27}">
      <dgm:prSet/>
      <dgm:spPr/>
      <dgm:t>
        <a:bodyPr/>
        <a:lstStyle/>
        <a:p>
          <a:endParaRPr lang="en-US" sz="2400"/>
        </a:p>
      </dgm:t>
    </dgm:pt>
    <dgm:pt modelId="{9C8C510F-3F09-408A-8D5F-CB9FDD2E3CF2}" type="sibTrans" cxnId="{66D4DD77-680C-4A8C-8F94-2150303A0D27}">
      <dgm:prSet/>
      <dgm:spPr/>
      <dgm:t>
        <a:bodyPr/>
        <a:lstStyle/>
        <a:p>
          <a:endParaRPr lang="en-US"/>
        </a:p>
      </dgm:t>
    </dgm:pt>
    <dgm:pt modelId="{8650B98F-9766-47E2-B8B8-906529A80389}">
      <dgm:prSet/>
      <dgm:spPr/>
      <dgm:t>
        <a:bodyPr/>
        <a:lstStyle/>
        <a:p>
          <a:r>
            <a:rPr lang="en-US" b="1" dirty="0"/>
            <a:t>Poste alternant : </a:t>
          </a:r>
          <a:r>
            <a:rPr lang="en-US" b="0" dirty="0" err="1"/>
            <a:t>HelpDesk</a:t>
          </a:r>
          <a:r>
            <a:rPr lang="en-US" b="0" dirty="0"/>
            <a:t> et Sysadmin</a:t>
          </a:r>
        </a:p>
        <a:p>
          <a:r>
            <a:rPr lang="en-US" b="1" dirty="0"/>
            <a:t>Date : </a:t>
          </a:r>
          <a:r>
            <a:rPr lang="en-US" b="0" dirty="0"/>
            <a:t>2022 a 2024</a:t>
          </a:r>
        </a:p>
      </dgm:t>
    </dgm:pt>
    <dgm:pt modelId="{4C67B7EF-7BF3-4987-BAB2-C8CC66C0F4DB}" type="parTrans" cxnId="{A7B6FFAD-9028-4FD7-BA2D-3424819B7291}">
      <dgm:prSet/>
      <dgm:spPr/>
      <dgm:t>
        <a:bodyPr/>
        <a:lstStyle/>
        <a:p>
          <a:endParaRPr lang="en-US" sz="2400"/>
        </a:p>
      </dgm:t>
    </dgm:pt>
    <dgm:pt modelId="{2FB17707-B5BC-408C-8262-C06B8193FC71}" type="sibTrans" cxnId="{A7B6FFAD-9028-4FD7-BA2D-3424819B7291}">
      <dgm:prSet/>
      <dgm:spPr/>
      <dgm:t>
        <a:bodyPr/>
        <a:lstStyle/>
        <a:p>
          <a:endParaRPr lang="en-US"/>
        </a:p>
      </dgm:t>
    </dgm:pt>
    <dgm:pt modelId="{C45657E7-0B4C-493F-A1AC-EE468886ECDE}">
      <dgm:prSet/>
      <dgm:spPr/>
      <dgm:t>
        <a:bodyPr/>
        <a:lstStyle/>
        <a:p>
          <a:r>
            <a:rPr lang="fr-FR" b="1"/>
            <a:t>Mission : </a:t>
          </a:r>
        </a:p>
        <a:p>
          <a:r>
            <a:rPr lang="fr-FR" b="1"/>
            <a:t>-</a:t>
          </a:r>
          <a:r>
            <a:rPr lang="fr-FR"/>
            <a:t>Dépannage utilisateurs (tickets, incidents, demandes)</a:t>
          </a:r>
        </a:p>
        <a:p>
          <a:r>
            <a:rPr lang="fr-FR"/>
            <a:t>-Tâches réseau et système : configuration, maintenance, suivi</a:t>
          </a:r>
          <a:endParaRPr lang="en-US"/>
        </a:p>
      </dgm:t>
    </dgm:pt>
    <dgm:pt modelId="{3CB9D308-F5C9-4798-9917-C4B98C6A8E2F}" type="parTrans" cxnId="{E7BF5A40-6794-4975-BDEF-37A27190D86B}">
      <dgm:prSet/>
      <dgm:spPr/>
      <dgm:t>
        <a:bodyPr/>
        <a:lstStyle/>
        <a:p>
          <a:endParaRPr lang="en-US" sz="2400"/>
        </a:p>
      </dgm:t>
    </dgm:pt>
    <dgm:pt modelId="{486645FE-0908-4F33-985A-F9E3EB0F8632}" type="sibTrans" cxnId="{E7BF5A40-6794-4975-BDEF-37A27190D86B}">
      <dgm:prSet/>
      <dgm:spPr/>
      <dgm:t>
        <a:bodyPr/>
        <a:lstStyle/>
        <a:p>
          <a:endParaRPr lang="en-US"/>
        </a:p>
      </dgm:t>
    </dgm:pt>
    <dgm:pt modelId="{54A55D3C-257C-4BD8-B114-A56B6AF92693}">
      <dgm:prSet/>
      <dgm:spPr/>
      <dgm:t>
        <a:bodyPr/>
        <a:lstStyle/>
        <a:p>
          <a:pPr>
            <a:buNone/>
          </a:pPr>
          <a:r>
            <a:rPr lang="fr-FR" b="1"/>
            <a:t>Entreprise : </a:t>
          </a:r>
          <a:r>
            <a:rPr lang="fr-FR"/>
            <a:t>Sabena Technics</a:t>
          </a:r>
        </a:p>
        <a:p>
          <a:r>
            <a:rPr lang="fr-FR" b="1"/>
            <a:t>Secteur : </a:t>
          </a:r>
          <a:r>
            <a:rPr lang="fr-FR"/>
            <a:t>Maintenance aéronautique</a:t>
          </a:r>
        </a:p>
      </dgm:t>
    </dgm:pt>
    <dgm:pt modelId="{E48BDF0A-AC2F-457F-8E7F-DE36EFC5B6BA}" type="parTrans" cxnId="{5ADB2729-D4FC-4003-BD92-664C47E74BA4}">
      <dgm:prSet/>
      <dgm:spPr/>
      <dgm:t>
        <a:bodyPr/>
        <a:lstStyle/>
        <a:p>
          <a:endParaRPr lang="fr-FR" sz="2400"/>
        </a:p>
      </dgm:t>
    </dgm:pt>
    <dgm:pt modelId="{BD661493-CED2-40E3-86C5-4D3D3F383F85}" type="sibTrans" cxnId="{5ADB2729-D4FC-4003-BD92-664C47E74BA4}">
      <dgm:prSet/>
      <dgm:spPr/>
      <dgm:t>
        <a:bodyPr/>
        <a:lstStyle/>
        <a:p>
          <a:endParaRPr lang="fr-FR"/>
        </a:p>
      </dgm:t>
    </dgm:pt>
    <dgm:pt modelId="{6CF6B23A-F597-40D0-8D11-016ABFF93462}">
      <dgm:prSet/>
      <dgm:spPr/>
      <dgm:t>
        <a:bodyPr/>
        <a:lstStyle/>
        <a:p>
          <a:pPr>
            <a:buNone/>
          </a:pPr>
          <a:r>
            <a:rPr lang="fr-FR" b="1" dirty="0"/>
            <a:t>local (Dinard):</a:t>
          </a:r>
          <a:r>
            <a:rPr lang="fr-FR" dirty="0"/>
            <a:t>~500 collaborateurs sur site</a:t>
          </a:r>
        </a:p>
        <a:p>
          <a:pPr>
            <a:buNone/>
          </a:pPr>
          <a:r>
            <a:rPr lang="fr-FR" dirty="0"/>
            <a:t>~150 collaborateurs sur 4 sites externe (CDG, Singapour, Landivisiau, Papeete )</a:t>
          </a:r>
          <a:endParaRPr lang="en-US" dirty="0"/>
        </a:p>
      </dgm:t>
    </dgm:pt>
    <dgm:pt modelId="{F19DE7AD-B393-4286-9ADC-4AE2519AD9C2}" type="sibTrans" cxnId="{16C31060-CFD5-4B80-A01E-4AFB955C1C08}">
      <dgm:prSet/>
      <dgm:spPr/>
      <dgm:t>
        <a:bodyPr/>
        <a:lstStyle/>
        <a:p>
          <a:endParaRPr lang="fr-FR"/>
        </a:p>
      </dgm:t>
    </dgm:pt>
    <dgm:pt modelId="{5E13944F-8BC0-46CB-9F91-7A1B96ACA9E6}" type="parTrans" cxnId="{16C31060-CFD5-4B80-A01E-4AFB955C1C08}">
      <dgm:prSet/>
      <dgm:spPr/>
      <dgm:t>
        <a:bodyPr/>
        <a:lstStyle/>
        <a:p>
          <a:endParaRPr lang="fr-FR"/>
        </a:p>
      </dgm:t>
    </dgm:pt>
    <dgm:pt modelId="{1FA38D61-CA16-463A-83CE-D451BC4A3518}" type="pres">
      <dgm:prSet presAssocID="{A3B8FB11-F26D-473E-AD08-50029E8D7ED4}" presName="vert0" presStyleCnt="0">
        <dgm:presLayoutVars>
          <dgm:dir/>
          <dgm:animOne val="branch"/>
          <dgm:animLvl val="lvl"/>
        </dgm:presLayoutVars>
      </dgm:prSet>
      <dgm:spPr/>
    </dgm:pt>
    <dgm:pt modelId="{744509CE-C9D5-4D16-B820-563832CCC4AA}" type="pres">
      <dgm:prSet presAssocID="{54A55D3C-257C-4BD8-B114-A56B6AF92693}" presName="thickLine" presStyleLbl="alignNode1" presStyleIdx="0" presStyleCnt="5"/>
      <dgm:spPr/>
    </dgm:pt>
    <dgm:pt modelId="{BC14229E-2E7C-4491-829D-6093F721B115}" type="pres">
      <dgm:prSet presAssocID="{54A55D3C-257C-4BD8-B114-A56B6AF92693}" presName="horz1" presStyleCnt="0"/>
      <dgm:spPr/>
    </dgm:pt>
    <dgm:pt modelId="{82046F29-2179-42F0-ACBD-889CF4CCD064}" type="pres">
      <dgm:prSet presAssocID="{54A55D3C-257C-4BD8-B114-A56B6AF92693}" presName="tx1" presStyleLbl="revTx" presStyleIdx="0" presStyleCnt="5"/>
      <dgm:spPr/>
    </dgm:pt>
    <dgm:pt modelId="{CD36C088-B885-4B4C-B8C2-6B634E8ACF7D}" type="pres">
      <dgm:prSet presAssocID="{54A55D3C-257C-4BD8-B114-A56B6AF92693}" presName="vert1" presStyleCnt="0"/>
      <dgm:spPr/>
    </dgm:pt>
    <dgm:pt modelId="{2B8604C3-6648-4476-972A-D52A4F55DC4C}" type="pres">
      <dgm:prSet presAssocID="{5CF34191-CAF8-44BF-9553-FBAD0975A9A0}" presName="thickLine" presStyleLbl="alignNode1" presStyleIdx="1" presStyleCnt="5"/>
      <dgm:spPr/>
    </dgm:pt>
    <dgm:pt modelId="{A0791FE7-A1D2-4DAB-BE41-69718F47D171}" type="pres">
      <dgm:prSet presAssocID="{5CF34191-CAF8-44BF-9553-FBAD0975A9A0}" presName="horz1" presStyleCnt="0"/>
      <dgm:spPr/>
    </dgm:pt>
    <dgm:pt modelId="{90F59504-2AF5-4653-A892-82F5DB7A71CE}" type="pres">
      <dgm:prSet presAssocID="{5CF34191-CAF8-44BF-9553-FBAD0975A9A0}" presName="tx1" presStyleLbl="revTx" presStyleIdx="1" presStyleCnt="5"/>
      <dgm:spPr/>
    </dgm:pt>
    <dgm:pt modelId="{0C29BEDA-425B-4050-8365-5FE58C2B3B5D}" type="pres">
      <dgm:prSet presAssocID="{5CF34191-CAF8-44BF-9553-FBAD0975A9A0}" presName="vert1" presStyleCnt="0"/>
      <dgm:spPr/>
    </dgm:pt>
    <dgm:pt modelId="{21B821F7-88C5-407D-89E7-1AC16DE260B8}" type="pres">
      <dgm:prSet presAssocID="{6CF6B23A-F597-40D0-8D11-016ABFF93462}" presName="thickLine" presStyleLbl="alignNode1" presStyleIdx="2" presStyleCnt="5"/>
      <dgm:spPr/>
    </dgm:pt>
    <dgm:pt modelId="{0238A7D2-0155-4DD9-BDF1-F8C7D90C3A37}" type="pres">
      <dgm:prSet presAssocID="{6CF6B23A-F597-40D0-8D11-016ABFF93462}" presName="horz1" presStyleCnt="0"/>
      <dgm:spPr/>
    </dgm:pt>
    <dgm:pt modelId="{12674FFB-C999-41DA-B497-B7A661B1547F}" type="pres">
      <dgm:prSet presAssocID="{6CF6B23A-F597-40D0-8D11-016ABFF93462}" presName="tx1" presStyleLbl="revTx" presStyleIdx="2" presStyleCnt="5"/>
      <dgm:spPr/>
    </dgm:pt>
    <dgm:pt modelId="{CDAC1DE2-7CD4-4D93-A731-6211462C20F0}" type="pres">
      <dgm:prSet presAssocID="{6CF6B23A-F597-40D0-8D11-016ABFF93462}" presName="vert1" presStyleCnt="0"/>
      <dgm:spPr/>
    </dgm:pt>
    <dgm:pt modelId="{30269322-5567-4BBA-88BB-7F2496A47901}" type="pres">
      <dgm:prSet presAssocID="{8650B98F-9766-47E2-B8B8-906529A80389}" presName="thickLine" presStyleLbl="alignNode1" presStyleIdx="3" presStyleCnt="5"/>
      <dgm:spPr/>
    </dgm:pt>
    <dgm:pt modelId="{2A6102ED-C99B-446B-8054-9BEF397B6F5C}" type="pres">
      <dgm:prSet presAssocID="{8650B98F-9766-47E2-B8B8-906529A80389}" presName="horz1" presStyleCnt="0"/>
      <dgm:spPr/>
    </dgm:pt>
    <dgm:pt modelId="{E0A69F61-F574-487C-A416-F8321443F670}" type="pres">
      <dgm:prSet presAssocID="{8650B98F-9766-47E2-B8B8-906529A80389}" presName="tx1" presStyleLbl="revTx" presStyleIdx="3" presStyleCnt="5"/>
      <dgm:spPr/>
    </dgm:pt>
    <dgm:pt modelId="{1D559A8B-137C-43E1-8972-D00B0731CC0B}" type="pres">
      <dgm:prSet presAssocID="{8650B98F-9766-47E2-B8B8-906529A80389}" presName="vert1" presStyleCnt="0"/>
      <dgm:spPr/>
    </dgm:pt>
    <dgm:pt modelId="{2ECE7768-E67E-4D50-8040-21A51C6A832E}" type="pres">
      <dgm:prSet presAssocID="{C45657E7-0B4C-493F-A1AC-EE468886ECDE}" presName="thickLine" presStyleLbl="alignNode1" presStyleIdx="4" presStyleCnt="5"/>
      <dgm:spPr/>
    </dgm:pt>
    <dgm:pt modelId="{21323058-B351-4B62-9B51-DED417100F17}" type="pres">
      <dgm:prSet presAssocID="{C45657E7-0B4C-493F-A1AC-EE468886ECDE}" presName="horz1" presStyleCnt="0"/>
      <dgm:spPr/>
    </dgm:pt>
    <dgm:pt modelId="{82668EC2-A11B-4F53-BE0F-116E9D9A6E05}" type="pres">
      <dgm:prSet presAssocID="{C45657E7-0B4C-493F-A1AC-EE468886ECDE}" presName="tx1" presStyleLbl="revTx" presStyleIdx="4" presStyleCnt="5"/>
      <dgm:spPr/>
    </dgm:pt>
    <dgm:pt modelId="{41001F40-CC8A-45B2-8FDD-44763B88FF75}" type="pres">
      <dgm:prSet presAssocID="{C45657E7-0B4C-493F-A1AC-EE468886ECDE}" presName="vert1" presStyleCnt="0"/>
      <dgm:spPr/>
    </dgm:pt>
  </dgm:ptLst>
  <dgm:cxnLst>
    <dgm:cxn modelId="{5ADB2729-D4FC-4003-BD92-664C47E74BA4}" srcId="{A3B8FB11-F26D-473E-AD08-50029E8D7ED4}" destId="{54A55D3C-257C-4BD8-B114-A56B6AF92693}" srcOrd="0" destOrd="0" parTransId="{E48BDF0A-AC2F-457F-8E7F-DE36EFC5B6BA}" sibTransId="{BD661493-CED2-40E3-86C5-4D3D3F383F85}"/>
    <dgm:cxn modelId="{E7BF5A40-6794-4975-BDEF-37A27190D86B}" srcId="{A3B8FB11-F26D-473E-AD08-50029E8D7ED4}" destId="{C45657E7-0B4C-493F-A1AC-EE468886ECDE}" srcOrd="4" destOrd="0" parTransId="{3CB9D308-F5C9-4798-9917-C4B98C6A8E2F}" sibTransId="{486645FE-0908-4F33-985A-F9E3EB0F8632}"/>
    <dgm:cxn modelId="{16C31060-CFD5-4B80-A01E-4AFB955C1C08}" srcId="{A3B8FB11-F26D-473E-AD08-50029E8D7ED4}" destId="{6CF6B23A-F597-40D0-8D11-016ABFF93462}" srcOrd="2" destOrd="0" parTransId="{5E13944F-8BC0-46CB-9F91-7A1B96ACA9E6}" sibTransId="{F19DE7AD-B393-4286-9ADC-4AE2519AD9C2}"/>
    <dgm:cxn modelId="{66D4DD77-680C-4A8C-8F94-2150303A0D27}" srcId="{A3B8FB11-F26D-473E-AD08-50029E8D7ED4}" destId="{5CF34191-CAF8-44BF-9553-FBAD0975A9A0}" srcOrd="1" destOrd="0" parTransId="{A771B07D-2D6B-44E0-9DAF-3E813EB8C360}" sibTransId="{9C8C510F-3F09-408A-8D5F-CB9FDD2E3CF2}"/>
    <dgm:cxn modelId="{719FE25A-FE9A-48E1-ADD3-A752DE80A8C8}" type="presOf" srcId="{A3B8FB11-F26D-473E-AD08-50029E8D7ED4}" destId="{1FA38D61-CA16-463A-83CE-D451BC4A3518}" srcOrd="0" destOrd="0" presId="urn:microsoft.com/office/officeart/2008/layout/LinedList"/>
    <dgm:cxn modelId="{6FE59EA1-9CD6-489F-A536-DCA451E110AE}" type="presOf" srcId="{54A55D3C-257C-4BD8-B114-A56B6AF92693}" destId="{82046F29-2179-42F0-ACBD-889CF4CCD064}" srcOrd="0" destOrd="0" presId="urn:microsoft.com/office/officeart/2008/layout/LinedList"/>
    <dgm:cxn modelId="{B6FF9EA4-D028-41D6-A378-0A81B8A81C96}" type="presOf" srcId="{8650B98F-9766-47E2-B8B8-906529A80389}" destId="{E0A69F61-F574-487C-A416-F8321443F670}" srcOrd="0" destOrd="0" presId="urn:microsoft.com/office/officeart/2008/layout/LinedList"/>
    <dgm:cxn modelId="{B647B1A6-F0E7-4356-AEAF-C3146091C30B}" type="presOf" srcId="{5CF34191-CAF8-44BF-9553-FBAD0975A9A0}" destId="{90F59504-2AF5-4653-A892-82F5DB7A71CE}" srcOrd="0" destOrd="0" presId="urn:microsoft.com/office/officeart/2008/layout/LinedList"/>
    <dgm:cxn modelId="{A7B6FFAD-9028-4FD7-BA2D-3424819B7291}" srcId="{A3B8FB11-F26D-473E-AD08-50029E8D7ED4}" destId="{8650B98F-9766-47E2-B8B8-906529A80389}" srcOrd="3" destOrd="0" parTransId="{4C67B7EF-7BF3-4987-BAB2-C8CC66C0F4DB}" sibTransId="{2FB17707-B5BC-408C-8262-C06B8193FC71}"/>
    <dgm:cxn modelId="{2020A6AE-4491-443D-A4A0-93B39FC8221E}" type="presOf" srcId="{C45657E7-0B4C-493F-A1AC-EE468886ECDE}" destId="{82668EC2-A11B-4F53-BE0F-116E9D9A6E05}" srcOrd="0" destOrd="0" presId="urn:microsoft.com/office/officeart/2008/layout/LinedList"/>
    <dgm:cxn modelId="{F34156CC-93EF-459D-94C6-CDA098856007}" type="presOf" srcId="{6CF6B23A-F597-40D0-8D11-016ABFF93462}" destId="{12674FFB-C999-41DA-B497-B7A661B1547F}" srcOrd="0" destOrd="0" presId="urn:microsoft.com/office/officeart/2008/layout/LinedList"/>
    <dgm:cxn modelId="{9C393098-A9A0-427F-B9C8-0BFC42C9E55E}" type="presParOf" srcId="{1FA38D61-CA16-463A-83CE-D451BC4A3518}" destId="{744509CE-C9D5-4D16-B820-563832CCC4AA}" srcOrd="0" destOrd="0" presId="urn:microsoft.com/office/officeart/2008/layout/LinedList"/>
    <dgm:cxn modelId="{31AC7ED3-641C-41DD-BDAA-B0F5C203227D}" type="presParOf" srcId="{1FA38D61-CA16-463A-83CE-D451BC4A3518}" destId="{BC14229E-2E7C-4491-829D-6093F721B115}" srcOrd="1" destOrd="0" presId="urn:microsoft.com/office/officeart/2008/layout/LinedList"/>
    <dgm:cxn modelId="{B371AEBC-DE80-423F-ACB3-ACB03CCB6279}" type="presParOf" srcId="{BC14229E-2E7C-4491-829D-6093F721B115}" destId="{82046F29-2179-42F0-ACBD-889CF4CCD064}" srcOrd="0" destOrd="0" presId="urn:microsoft.com/office/officeart/2008/layout/LinedList"/>
    <dgm:cxn modelId="{F8413D60-C9A7-4406-9913-AECACA7FF932}" type="presParOf" srcId="{BC14229E-2E7C-4491-829D-6093F721B115}" destId="{CD36C088-B885-4B4C-B8C2-6B634E8ACF7D}" srcOrd="1" destOrd="0" presId="urn:microsoft.com/office/officeart/2008/layout/LinedList"/>
    <dgm:cxn modelId="{A09EDAAC-B9BC-41A3-871F-6AD2023750C4}" type="presParOf" srcId="{1FA38D61-CA16-463A-83CE-D451BC4A3518}" destId="{2B8604C3-6648-4476-972A-D52A4F55DC4C}" srcOrd="2" destOrd="0" presId="urn:microsoft.com/office/officeart/2008/layout/LinedList"/>
    <dgm:cxn modelId="{9CD43461-1C7E-44C4-8C1B-292012FEC0A5}" type="presParOf" srcId="{1FA38D61-CA16-463A-83CE-D451BC4A3518}" destId="{A0791FE7-A1D2-4DAB-BE41-69718F47D171}" srcOrd="3" destOrd="0" presId="urn:microsoft.com/office/officeart/2008/layout/LinedList"/>
    <dgm:cxn modelId="{83CB8434-61CF-4B8D-8BA1-15E3BDA46B0B}" type="presParOf" srcId="{A0791FE7-A1D2-4DAB-BE41-69718F47D171}" destId="{90F59504-2AF5-4653-A892-82F5DB7A71CE}" srcOrd="0" destOrd="0" presId="urn:microsoft.com/office/officeart/2008/layout/LinedList"/>
    <dgm:cxn modelId="{B5763779-D346-420E-87D0-E153AC4B4EE8}" type="presParOf" srcId="{A0791FE7-A1D2-4DAB-BE41-69718F47D171}" destId="{0C29BEDA-425B-4050-8365-5FE58C2B3B5D}" srcOrd="1" destOrd="0" presId="urn:microsoft.com/office/officeart/2008/layout/LinedList"/>
    <dgm:cxn modelId="{4ED87701-BA70-481B-8228-1C846057B16D}" type="presParOf" srcId="{1FA38D61-CA16-463A-83CE-D451BC4A3518}" destId="{21B821F7-88C5-407D-89E7-1AC16DE260B8}" srcOrd="4" destOrd="0" presId="urn:microsoft.com/office/officeart/2008/layout/LinedList"/>
    <dgm:cxn modelId="{4110B607-F371-4BCD-BCF5-E4266F1EC4EA}" type="presParOf" srcId="{1FA38D61-CA16-463A-83CE-D451BC4A3518}" destId="{0238A7D2-0155-4DD9-BDF1-F8C7D90C3A37}" srcOrd="5" destOrd="0" presId="urn:microsoft.com/office/officeart/2008/layout/LinedList"/>
    <dgm:cxn modelId="{90CAB547-7651-4D95-A1AF-B49637D34ACB}" type="presParOf" srcId="{0238A7D2-0155-4DD9-BDF1-F8C7D90C3A37}" destId="{12674FFB-C999-41DA-B497-B7A661B1547F}" srcOrd="0" destOrd="0" presId="urn:microsoft.com/office/officeart/2008/layout/LinedList"/>
    <dgm:cxn modelId="{3E246E56-29CA-4FBD-854E-7BB45ECE65D1}" type="presParOf" srcId="{0238A7D2-0155-4DD9-BDF1-F8C7D90C3A37}" destId="{CDAC1DE2-7CD4-4D93-A731-6211462C20F0}" srcOrd="1" destOrd="0" presId="urn:microsoft.com/office/officeart/2008/layout/LinedList"/>
    <dgm:cxn modelId="{00C39B05-879C-4D9E-AC72-C153694E5B82}" type="presParOf" srcId="{1FA38D61-CA16-463A-83CE-D451BC4A3518}" destId="{30269322-5567-4BBA-88BB-7F2496A47901}" srcOrd="6" destOrd="0" presId="urn:microsoft.com/office/officeart/2008/layout/LinedList"/>
    <dgm:cxn modelId="{DCECD11C-A604-4B34-8908-875DD4D37891}" type="presParOf" srcId="{1FA38D61-CA16-463A-83CE-D451BC4A3518}" destId="{2A6102ED-C99B-446B-8054-9BEF397B6F5C}" srcOrd="7" destOrd="0" presId="urn:microsoft.com/office/officeart/2008/layout/LinedList"/>
    <dgm:cxn modelId="{A811AD42-E701-477C-83F8-18CC94346B32}" type="presParOf" srcId="{2A6102ED-C99B-446B-8054-9BEF397B6F5C}" destId="{E0A69F61-F574-487C-A416-F8321443F670}" srcOrd="0" destOrd="0" presId="urn:microsoft.com/office/officeart/2008/layout/LinedList"/>
    <dgm:cxn modelId="{BBEA8656-DBC9-4EF4-BCCF-F4C3FAEE1E6E}" type="presParOf" srcId="{2A6102ED-C99B-446B-8054-9BEF397B6F5C}" destId="{1D559A8B-137C-43E1-8972-D00B0731CC0B}" srcOrd="1" destOrd="0" presId="urn:microsoft.com/office/officeart/2008/layout/LinedList"/>
    <dgm:cxn modelId="{3653E6A4-E25A-446D-9D62-D94B8E2542E5}" type="presParOf" srcId="{1FA38D61-CA16-463A-83CE-D451BC4A3518}" destId="{2ECE7768-E67E-4D50-8040-21A51C6A832E}" srcOrd="8" destOrd="0" presId="urn:microsoft.com/office/officeart/2008/layout/LinedList"/>
    <dgm:cxn modelId="{9B0375B0-5B54-4948-86DA-AC383E639954}" type="presParOf" srcId="{1FA38D61-CA16-463A-83CE-D451BC4A3518}" destId="{21323058-B351-4B62-9B51-DED417100F17}" srcOrd="9" destOrd="0" presId="urn:microsoft.com/office/officeart/2008/layout/LinedList"/>
    <dgm:cxn modelId="{156BBB7C-628B-4384-BFC2-4D803F8D8D17}" type="presParOf" srcId="{21323058-B351-4B62-9B51-DED417100F17}" destId="{82668EC2-A11B-4F53-BE0F-116E9D9A6E05}" srcOrd="0" destOrd="0" presId="urn:microsoft.com/office/officeart/2008/layout/LinedList"/>
    <dgm:cxn modelId="{301DDED5-3459-4726-BAF5-681F6E88C91D}" type="presParOf" srcId="{21323058-B351-4B62-9B51-DED417100F17}" destId="{41001F40-CC8A-45B2-8FDD-44763B88FF7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8FB11-F26D-473E-AD08-50029E8D7ED4}"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5CF34191-CAF8-44BF-9553-FBAD0975A9A0}">
      <dgm:prSet/>
      <dgm:spPr/>
      <dgm:t>
        <a:bodyPr/>
        <a:lstStyle/>
        <a:p>
          <a:pPr marL="0" lvl="0" defTabSz="1066800">
            <a:spcBef>
              <a:spcPct val="0"/>
            </a:spcBef>
            <a:spcAft>
              <a:spcPct val="35000"/>
            </a:spcAft>
            <a:buNone/>
          </a:pPr>
          <a:r>
            <a:rPr lang="fr-FR" b="1" dirty="0"/>
            <a:t>Effectif total :</a:t>
          </a:r>
          <a:r>
            <a:rPr lang="fr-FR" dirty="0"/>
            <a:t> 6</a:t>
          </a:r>
        </a:p>
      </dgm:t>
    </dgm:pt>
    <dgm:pt modelId="{A771B07D-2D6B-44E0-9DAF-3E813EB8C360}" type="parTrans" cxnId="{66D4DD77-680C-4A8C-8F94-2150303A0D27}">
      <dgm:prSet/>
      <dgm:spPr/>
      <dgm:t>
        <a:bodyPr/>
        <a:lstStyle/>
        <a:p>
          <a:endParaRPr lang="en-US" sz="2400"/>
        </a:p>
      </dgm:t>
    </dgm:pt>
    <dgm:pt modelId="{9C8C510F-3F09-408A-8D5F-CB9FDD2E3CF2}" type="sibTrans" cxnId="{66D4DD77-680C-4A8C-8F94-2150303A0D27}">
      <dgm:prSet/>
      <dgm:spPr/>
      <dgm:t>
        <a:bodyPr/>
        <a:lstStyle/>
        <a:p>
          <a:endParaRPr lang="en-US"/>
        </a:p>
      </dgm:t>
    </dgm:pt>
    <dgm:pt modelId="{8650B98F-9766-47E2-B8B8-906529A80389}">
      <dgm:prSet/>
      <dgm:spPr/>
      <dgm:t>
        <a:bodyPr/>
        <a:lstStyle/>
        <a:p>
          <a:r>
            <a:rPr lang="en-US" b="1" dirty="0"/>
            <a:t>Poste stage : </a:t>
          </a:r>
          <a:r>
            <a:rPr lang="en-US" b="0" dirty="0" err="1"/>
            <a:t>HelpDesk</a:t>
          </a:r>
          <a:r>
            <a:rPr lang="en-US" b="0" dirty="0"/>
            <a:t> et Sysadmin</a:t>
          </a:r>
        </a:p>
        <a:p>
          <a:r>
            <a:rPr lang="en-US" b="1" dirty="0"/>
            <a:t>Date : </a:t>
          </a:r>
          <a:r>
            <a:rPr lang="en-US" b="0" dirty="0"/>
            <a:t>2025 , 6 </a:t>
          </a:r>
          <a:r>
            <a:rPr lang="en-US" b="0" dirty="0" err="1"/>
            <a:t>semaine</a:t>
          </a:r>
          <a:endParaRPr lang="en-US" b="0" dirty="0"/>
        </a:p>
      </dgm:t>
    </dgm:pt>
    <dgm:pt modelId="{4C67B7EF-7BF3-4987-BAB2-C8CC66C0F4DB}" type="parTrans" cxnId="{A7B6FFAD-9028-4FD7-BA2D-3424819B7291}">
      <dgm:prSet/>
      <dgm:spPr/>
      <dgm:t>
        <a:bodyPr/>
        <a:lstStyle/>
        <a:p>
          <a:endParaRPr lang="en-US" sz="2400"/>
        </a:p>
      </dgm:t>
    </dgm:pt>
    <dgm:pt modelId="{2FB17707-B5BC-408C-8262-C06B8193FC71}" type="sibTrans" cxnId="{A7B6FFAD-9028-4FD7-BA2D-3424819B7291}">
      <dgm:prSet/>
      <dgm:spPr/>
      <dgm:t>
        <a:bodyPr/>
        <a:lstStyle/>
        <a:p>
          <a:endParaRPr lang="en-US"/>
        </a:p>
      </dgm:t>
    </dgm:pt>
    <dgm:pt modelId="{C45657E7-0B4C-493F-A1AC-EE468886ECDE}">
      <dgm:prSet/>
      <dgm:spPr/>
      <dgm:t>
        <a:bodyPr/>
        <a:lstStyle/>
        <a:p>
          <a:r>
            <a:rPr lang="fr-FR" b="1" dirty="0"/>
            <a:t>Mission : </a:t>
          </a:r>
        </a:p>
        <a:p>
          <a:r>
            <a:rPr lang="fr-FR" b="1" dirty="0"/>
            <a:t>-</a:t>
          </a:r>
          <a:r>
            <a:rPr lang="fr-FR" dirty="0"/>
            <a:t>Dépannage utilisateurs ( incidents, demandes)</a:t>
          </a:r>
        </a:p>
        <a:p>
          <a:r>
            <a:rPr lang="fr-FR" dirty="0"/>
            <a:t>-Tâches réseau et système : configuration, maintenance</a:t>
          </a:r>
        </a:p>
        <a:p>
          <a:r>
            <a:rPr lang="fr-FR" dirty="0"/>
            <a:t>-Développé l’image de l’entreprise sur le WEB</a:t>
          </a:r>
          <a:endParaRPr lang="en-US" dirty="0"/>
        </a:p>
      </dgm:t>
    </dgm:pt>
    <dgm:pt modelId="{3CB9D308-F5C9-4798-9917-C4B98C6A8E2F}" type="parTrans" cxnId="{E7BF5A40-6794-4975-BDEF-37A27190D86B}">
      <dgm:prSet/>
      <dgm:spPr/>
      <dgm:t>
        <a:bodyPr/>
        <a:lstStyle/>
        <a:p>
          <a:endParaRPr lang="en-US" sz="2400"/>
        </a:p>
      </dgm:t>
    </dgm:pt>
    <dgm:pt modelId="{486645FE-0908-4F33-985A-F9E3EB0F8632}" type="sibTrans" cxnId="{E7BF5A40-6794-4975-BDEF-37A27190D86B}">
      <dgm:prSet/>
      <dgm:spPr/>
      <dgm:t>
        <a:bodyPr/>
        <a:lstStyle/>
        <a:p>
          <a:endParaRPr lang="en-US"/>
        </a:p>
      </dgm:t>
    </dgm:pt>
    <dgm:pt modelId="{54A55D3C-257C-4BD8-B114-A56B6AF92693}">
      <dgm:prSet/>
      <dgm:spPr/>
      <dgm:t>
        <a:bodyPr/>
        <a:lstStyle/>
        <a:p>
          <a:pPr>
            <a:buNone/>
          </a:pPr>
          <a:r>
            <a:rPr lang="fr-FR" b="1" dirty="0"/>
            <a:t>Entreprise : </a:t>
          </a:r>
          <a:r>
            <a:rPr lang="fr-FR" dirty="0"/>
            <a:t>Saint-Michel-Coquillages</a:t>
          </a:r>
        </a:p>
        <a:p>
          <a:r>
            <a:rPr lang="fr-FR" b="1" dirty="0"/>
            <a:t>Secteur : </a:t>
          </a:r>
          <a:r>
            <a:rPr lang="fr-FR" dirty="0"/>
            <a:t>Ostréiculture</a:t>
          </a:r>
        </a:p>
      </dgm:t>
    </dgm:pt>
    <dgm:pt modelId="{E48BDF0A-AC2F-457F-8E7F-DE36EFC5B6BA}" type="parTrans" cxnId="{5ADB2729-D4FC-4003-BD92-664C47E74BA4}">
      <dgm:prSet/>
      <dgm:spPr/>
      <dgm:t>
        <a:bodyPr/>
        <a:lstStyle/>
        <a:p>
          <a:endParaRPr lang="fr-FR" sz="2400"/>
        </a:p>
      </dgm:t>
    </dgm:pt>
    <dgm:pt modelId="{BD661493-CED2-40E3-86C5-4D3D3F383F85}" type="sibTrans" cxnId="{5ADB2729-D4FC-4003-BD92-664C47E74BA4}">
      <dgm:prSet/>
      <dgm:spPr/>
      <dgm:t>
        <a:bodyPr/>
        <a:lstStyle/>
        <a:p>
          <a:endParaRPr lang="fr-FR"/>
        </a:p>
      </dgm:t>
    </dgm:pt>
    <dgm:pt modelId="{1FA38D61-CA16-463A-83CE-D451BC4A3518}" type="pres">
      <dgm:prSet presAssocID="{A3B8FB11-F26D-473E-AD08-50029E8D7ED4}" presName="vert0" presStyleCnt="0">
        <dgm:presLayoutVars>
          <dgm:dir/>
          <dgm:animOne val="branch"/>
          <dgm:animLvl val="lvl"/>
        </dgm:presLayoutVars>
      </dgm:prSet>
      <dgm:spPr/>
    </dgm:pt>
    <dgm:pt modelId="{744509CE-C9D5-4D16-B820-563832CCC4AA}" type="pres">
      <dgm:prSet presAssocID="{54A55D3C-257C-4BD8-B114-A56B6AF92693}" presName="thickLine" presStyleLbl="alignNode1" presStyleIdx="0" presStyleCnt="4"/>
      <dgm:spPr/>
    </dgm:pt>
    <dgm:pt modelId="{BC14229E-2E7C-4491-829D-6093F721B115}" type="pres">
      <dgm:prSet presAssocID="{54A55D3C-257C-4BD8-B114-A56B6AF92693}" presName="horz1" presStyleCnt="0"/>
      <dgm:spPr/>
    </dgm:pt>
    <dgm:pt modelId="{82046F29-2179-42F0-ACBD-889CF4CCD064}" type="pres">
      <dgm:prSet presAssocID="{54A55D3C-257C-4BD8-B114-A56B6AF92693}" presName="tx1" presStyleLbl="revTx" presStyleIdx="0" presStyleCnt="4"/>
      <dgm:spPr/>
    </dgm:pt>
    <dgm:pt modelId="{CD36C088-B885-4B4C-B8C2-6B634E8ACF7D}" type="pres">
      <dgm:prSet presAssocID="{54A55D3C-257C-4BD8-B114-A56B6AF92693}" presName="vert1" presStyleCnt="0"/>
      <dgm:spPr/>
    </dgm:pt>
    <dgm:pt modelId="{2B8604C3-6648-4476-972A-D52A4F55DC4C}" type="pres">
      <dgm:prSet presAssocID="{5CF34191-CAF8-44BF-9553-FBAD0975A9A0}" presName="thickLine" presStyleLbl="alignNode1" presStyleIdx="1" presStyleCnt="4"/>
      <dgm:spPr/>
    </dgm:pt>
    <dgm:pt modelId="{A0791FE7-A1D2-4DAB-BE41-69718F47D171}" type="pres">
      <dgm:prSet presAssocID="{5CF34191-CAF8-44BF-9553-FBAD0975A9A0}" presName="horz1" presStyleCnt="0"/>
      <dgm:spPr/>
    </dgm:pt>
    <dgm:pt modelId="{90F59504-2AF5-4653-A892-82F5DB7A71CE}" type="pres">
      <dgm:prSet presAssocID="{5CF34191-CAF8-44BF-9553-FBAD0975A9A0}" presName="tx1" presStyleLbl="revTx" presStyleIdx="1" presStyleCnt="4"/>
      <dgm:spPr/>
    </dgm:pt>
    <dgm:pt modelId="{0C29BEDA-425B-4050-8365-5FE58C2B3B5D}" type="pres">
      <dgm:prSet presAssocID="{5CF34191-CAF8-44BF-9553-FBAD0975A9A0}" presName="vert1" presStyleCnt="0"/>
      <dgm:spPr/>
    </dgm:pt>
    <dgm:pt modelId="{30269322-5567-4BBA-88BB-7F2496A47901}" type="pres">
      <dgm:prSet presAssocID="{8650B98F-9766-47E2-B8B8-906529A80389}" presName="thickLine" presStyleLbl="alignNode1" presStyleIdx="2" presStyleCnt="4"/>
      <dgm:spPr/>
    </dgm:pt>
    <dgm:pt modelId="{2A6102ED-C99B-446B-8054-9BEF397B6F5C}" type="pres">
      <dgm:prSet presAssocID="{8650B98F-9766-47E2-B8B8-906529A80389}" presName="horz1" presStyleCnt="0"/>
      <dgm:spPr/>
    </dgm:pt>
    <dgm:pt modelId="{E0A69F61-F574-487C-A416-F8321443F670}" type="pres">
      <dgm:prSet presAssocID="{8650B98F-9766-47E2-B8B8-906529A80389}" presName="tx1" presStyleLbl="revTx" presStyleIdx="2" presStyleCnt="4"/>
      <dgm:spPr/>
    </dgm:pt>
    <dgm:pt modelId="{1D559A8B-137C-43E1-8972-D00B0731CC0B}" type="pres">
      <dgm:prSet presAssocID="{8650B98F-9766-47E2-B8B8-906529A80389}" presName="vert1" presStyleCnt="0"/>
      <dgm:spPr/>
    </dgm:pt>
    <dgm:pt modelId="{2ECE7768-E67E-4D50-8040-21A51C6A832E}" type="pres">
      <dgm:prSet presAssocID="{C45657E7-0B4C-493F-A1AC-EE468886ECDE}" presName="thickLine" presStyleLbl="alignNode1" presStyleIdx="3" presStyleCnt="4"/>
      <dgm:spPr/>
    </dgm:pt>
    <dgm:pt modelId="{21323058-B351-4B62-9B51-DED417100F17}" type="pres">
      <dgm:prSet presAssocID="{C45657E7-0B4C-493F-A1AC-EE468886ECDE}" presName="horz1" presStyleCnt="0"/>
      <dgm:spPr/>
    </dgm:pt>
    <dgm:pt modelId="{82668EC2-A11B-4F53-BE0F-116E9D9A6E05}" type="pres">
      <dgm:prSet presAssocID="{C45657E7-0B4C-493F-A1AC-EE468886ECDE}" presName="tx1" presStyleLbl="revTx" presStyleIdx="3" presStyleCnt="4"/>
      <dgm:spPr/>
    </dgm:pt>
    <dgm:pt modelId="{41001F40-CC8A-45B2-8FDD-44763B88FF75}" type="pres">
      <dgm:prSet presAssocID="{C45657E7-0B4C-493F-A1AC-EE468886ECDE}" presName="vert1" presStyleCnt="0"/>
      <dgm:spPr/>
    </dgm:pt>
  </dgm:ptLst>
  <dgm:cxnLst>
    <dgm:cxn modelId="{5ADB2729-D4FC-4003-BD92-664C47E74BA4}" srcId="{A3B8FB11-F26D-473E-AD08-50029E8D7ED4}" destId="{54A55D3C-257C-4BD8-B114-A56B6AF92693}" srcOrd="0" destOrd="0" parTransId="{E48BDF0A-AC2F-457F-8E7F-DE36EFC5B6BA}" sibTransId="{BD661493-CED2-40E3-86C5-4D3D3F383F85}"/>
    <dgm:cxn modelId="{E7BF5A40-6794-4975-BDEF-37A27190D86B}" srcId="{A3B8FB11-F26D-473E-AD08-50029E8D7ED4}" destId="{C45657E7-0B4C-493F-A1AC-EE468886ECDE}" srcOrd="3" destOrd="0" parTransId="{3CB9D308-F5C9-4798-9917-C4B98C6A8E2F}" sibTransId="{486645FE-0908-4F33-985A-F9E3EB0F8632}"/>
    <dgm:cxn modelId="{66D4DD77-680C-4A8C-8F94-2150303A0D27}" srcId="{A3B8FB11-F26D-473E-AD08-50029E8D7ED4}" destId="{5CF34191-CAF8-44BF-9553-FBAD0975A9A0}" srcOrd="1" destOrd="0" parTransId="{A771B07D-2D6B-44E0-9DAF-3E813EB8C360}" sibTransId="{9C8C510F-3F09-408A-8D5F-CB9FDD2E3CF2}"/>
    <dgm:cxn modelId="{719FE25A-FE9A-48E1-ADD3-A752DE80A8C8}" type="presOf" srcId="{A3B8FB11-F26D-473E-AD08-50029E8D7ED4}" destId="{1FA38D61-CA16-463A-83CE-D451BC4A3518}" srcOrd="0" destOrd="0" presId="urn:microsoft.com/office/officeart/2008/layout/LinedList"/>
    <dgm:cxn modelId="{6FE59EA1-9CD6-489F-A536-DCA451E110AE}" type="presOf" srcId="{54A55D3C-257C-4BD8-B114-A56B6AF92693}" destId="{82046F29-2179-42F0-ACBD-889CF4CCD064}" srcOrd="0" destOrd="0" presId="urn:microsoft.com/office/officeart/2008/layout/LinedList"/>
    <dgm:cxn modelId="{B6FF9EA4-D028-41D6-A378-0A81B8A81C96}" type="presOf" srcId="{8650B98F-9766-47E2-B8B8-906529A80389}" destId="{E0A69F61-F574-487C-A416-F8321443F670}" srcOrd="0" destOrd="0" presId="urn:microsoft.com/office/officeart/2008/layout/LinedList"/>
    <dgm:cxn modelId="{B647B1A6-F0E7-4356-AEAF-C3146091C30B}" type="presOf" srcId="{5CF34191-CAF8-44BF-9553-FBAD0975A9A0}" destId="{90F59504-2AF5-4653-A892-82F5DB7A71CE}" srcOrd="0" destOrd="0" presId="urn:microsoft.com/office/officeart/2008/layout/LinedList"/>
    <dgm:cxn modelId="{A7B6FFAD-9028-4FD7-BA2D-3424819B7291}" srcId="{A3B8FB11-F26D-473E-AD08-50029E8D7ED4}" destId="{8650B98F-9766-47E2-B8B8-906529A80389}" srcOrd="2" destOrd="0" parTransId="{4C67B7EF-7BF3-4987-BAB2-C8CC66C0F4DB}" sibTransId="{2FB17707-B5BC-408C-8262-C06B8193FC71}"/>
    <dgm:cxn modelId="{2020A6AE-4491-443D-A4A0-93B39FC8221E}" type="presOf" srcId="{C45657E7-0B4C-493F-A1AC-EE468886ECDE}" destId="{82668EC2-A11B-4F53-BE0F-116E9D9A6E05}" srcOrd="0" destOrd="0" presId="urn:microsoft.com/office/officeart/2008/layout/LinedList"/>
    <dgm:cxn modelId="{9C393098-A9A0-427F-B9C8-0BFC42C9E55E}" type="presParOf" srcId="{1FA38D61-CA16-463A-83CE-D451BC4A3518}" destId="{744509CE-C9D5-4D16-B820-563832CCC4AA}" srcOrd="0" destOrd="0" presId="urn:microsoft.com/office/officeart/2008/layout/LinedList"/>
    <dgm:cxn modelId="{31AC7ED3-641C-41DD-BDAA-B0F5C203227D}" type="presParOf" srcId="{1FA38D61-CA16-463A-83CE-D451BC4A3518}" destId="{BC14229E-2E7C-4491-829D-6093F721B115}" srcOrd="1" destOrd="0" presId="urn:microsoft.com/office/officeart/2008/layout/LinedList"/>
    <dgm:cxn modelId="{B371AEBC-DE80-423F-ACB3-ACB03CCB6279}" type="presParOf" srcId="{BC14229E-2E7C-4491-829D-6093F721B115}" destId="{82046F29-2179-42F0-ACBD-889CF4CCD064}" srcOrd="0" destOrd="0" presId="urn:microsoft.com/office/officeart/2008/layout/LinedList"/>
    <dgm:cxn modelId="{F8413D60-C9A7-4406-9913-AECACA7FF932}" type="presParOf" srcId="{BC14229E-2E7C-4491-829D-6093F721B115}" destId="{CD36C088-B885-4B4C-B8C2-6B634E8ACF7D}" srcOrd="1" destOrd="0" presId="urn:microsoft.com/office/officeart/2008/layout/LinedList"/>
    <dgm:cxn modelId="{A09EDAAC-B9BC-41A3-871F-6AD2023750C4}" type="presParOf" srcId="{1FA38D61-CA16-463A-83CE-D451BC4A3518}" destId="{2B8604C3-6648-4476-972A-D52A4F55DC4C}" srcOrd="2" destOrd="0" presId="urn:microsoft.com/office/officeart/2008/layout/LinedList"/>
    <dgm:cxn modelId="{9CD43461-1C7E-44C4-8C1B-292012FEC0A5}" type="presParOf" srcId="{1FA38D61-CA16-463A-83CE-D451BC4A3518}" destId="{A0791FE7-A1D2-4DAB-BE41-69718F47D171}" srcOrd="3" destOrd="0" presId="urn:microsoft.com/office/officeart/2008/layout/LinedList"/>
    <dgm:cxn modelId="{83CB8434-61CF-4B8D-8BA1-15E3BDA46B0B}" type="presParOf" srcId="{A0791FE7-A1D2-4DAB-BE41-69718F47D171}" destId="{90F59504-2AF5-4653-A892-82F5DB7A71CE}" srcOrd="0" destOrd="0" presId="urn:microsoft.com/office/officeart/2008/layout/LinedList"/>
    <dgm:cxn modelId="{B5763779-D346-420E-87D0-E153AC4B4EE8}" type="presParOf" srcId="{A0791FE7-A1D2-4DAB-BE41-69718F47D171}" destId="{0C29BEDA-425B-4050-8365-5FE58C2B3B5D}" srcOrd="1" destOrd="0" presId="urn:microsoft.com/office/officeart/2008/layout/LinedList"/>
    <dgm:cxn modelId="{00C39B05-879C-4D9E-AC72-C153694E5B82}" type="presParOf" srcId="{1FA38D61-CA16-463A-83CE-D451BC4A3518}" destId="{30269322-5567-4BBA-88BB-7F2496A47901}" srcOrd="4" destOrd="0" presId="urn:microsoft.com/office/officeart/2008/layout/LinedList"/>
    <dgm:cxn modelId="{DCECD11C-A604-4B34-8908-875DD4D37891}" type="presParOf" srcId="{1FA38D61-CA16-463A-83CE-D451BC4A3518}" destId="{2A6102ED-C99B-446B-8054-9BEF397B6F5C}" srcOrd="5" destOrd="0" presId="urn:microsoft.com/office/officeart/2008/layout/LinedList"/>
    <dgm:cxn modelId="{A811AD42-E701-477C-83F8-18CC94346B32}" type="presParOf" srcId="{2A6102ED-C99B-446B-8054-9BEF397B6F5C}" destId="{E0A69F61-F574-487C-A416-F8321443F670}" srcOrd="0" destOrd="0" presId="urn:microsoft.com/office/officeart/2008/layout/LinedList"/>
    <dgm:cxn modelId="{BBEA8656-DBC9-4EF4-BCCF-F4C3FAEE1E6E}" type="presParOf" srcId="{2A6102ED-C99B-446B-8054-9BEF397B6F5C}" destId="{1D559A8B-137C-43E1-8972-D00B0731CC0B}" srcOrd="1" destOrd="0" presId="urn:microsoft.com/office/officeart/2008/layout/LinedList"/>
    <dgm:cxn modelId="{3653E6A4-E25A-446D-9D62-D94B8E2542E5}" type="presParOf" srcId="{1FA38D61-CA16-463A-83CE-D451BC4A3518}" destId="{2ECE7768-E67E-4D50-8040-21A51C6A832E}" srcOrd="6" destOrd="0" presId="urn:microsoft.com/office/officeart/2008/layout/LinedList"/>
    <dgm:cxn modelId="{9B0375B0-5B54-4948-86DA-AC383E639954}" type="presParOf" srcId="{1FA38D61-CA16-463A-83CE-D451BC4A3518}" destId="{21323058-B351-4B62-9B51-DED417100F17}" srcOrd="7" destOrd="0" presId="urn:microsoft.com/office/officeart/2008/layout/LinedList"/>
    <dgm:cxn modelId="{156BBB7C-628B-4384-BFC2-4D803F8D8D17}" type="presParOf" srcId="{21323058-B351-4B62-9B51-DED417100F17}" destId="{82668EC2-A11B-4F53-BE0F-116E9D9A6E05}" srcOrd="0" destOrd="0" presId="urn:microsoft.com/office/officeart/2008/layout/LinedList"/>
    <dgm:cxn modelId="{301DDED5-3459-4726-BAF5-681F6E88C91D}" type="presParOf" srcId="{21323058-B351-4B62-9B51-DED417100F17}" destId="{41001F40-CC8A-45B2-8FDD-44763B88FF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63D714-F26D-4B31-95BF-24E4182372D3}"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en-US"/>
        </a:p>
      </dgm:t>
    </dgm:pt>
    <dgm:pt modelId="{B52BA9EF-B7C0-427B-9C7C-FCBBE5045FF7}">
      <dgm:prSet/>
      <dgm:spPr/>
      <dgm:t>
        <a:bodyPr/>
        <a:lstStyle/>
        <a:p>
          <a:r>
            <a:rPr lang="fr-FR" baseline="0"/>
            <a:t>Principaux acteurs du marché :</a:t>
          </a:r>
          <a:endParaRPr lang="en-US"/>
        </a:p>
      </dgm:t>
    </dgm:pt>
    <dgm:pt modelId="{8A794463-0F6D-431A-B6A7-48F2044B9CD8}" type="parTrans" cxnId="{0FC72D79-38F9-483D-A582-2B4054810F05}">
      <dgm:prSet/>
      <dgm:spPr/>
      <dgm:t>
        <a:bodyPr/>
        <a:lstStyle/>
        <a:p>
          <a:endParaRPr lang="en-US"/>
        </a:p>
      </dgm:t>
    </dgm:pt>
    <dgm:pt modelId="{19B11068-F483-4B87-8954-F3C5C7BF80EF}" type="sibTrans" cxnId="{0FC72D79-38F9-483D-A582-2B4054810F05}">
      <dgm:prSet/>
      <dgm:spPr/>
      <dgm:t>
        <a:bodyPr/>
        <a:lstStyle/>
        <a:p>
          <a:endParaRPr lang="en-US"/>
        </a:p>
      </dgm:t>
    </dgm:pt>
    <dgm:pt modelId="{C61C3E23-A000-46F0-B004-910C8344D591}">
      <dgm:prSet/>
      <dgm:spPr/>
      <dgm:t>
        <a:bodyPr/>
        <a:lstStyle/>
        <a:p>
          <a:r>
            <a:rPr lang="fr-FR" baseline="0"/>
            <a:t>Synology : Synology a continué à proposer une gamme variée de NAS, mettant l'accent sur l'expérience utilisateur et les fonctionnalités avancées de gestion des données. </a:t>
          </a:r>
          <a:endParaRPr lang="en-US"/>
        </a:p>
      </dgm:t>
    </dgm:pt>
    <dgm:pt modelId="{85868A47-AE69-4199-B393-CE08D176EB9B}" type="parTrans" cxnId="{904ACA79-132D-48BC-88A5-2F2F55E4A233}">
      <dgm:prSet/>
      <dgm:spPr/>
      <dgm:t>
        <a:bodyPr/>
        <a:lstStyle/>
        <a:p>
          <a:endParaRPr lang="en-US"/>
        </a:p>
      </dgm:t>
    </dgm:pt>
    <dgm:pt modelId="{474E3CB2-64C9-422B-BF0F-9EE09A99BD1B}" type="sibTrans" cxnId="{904ACA79-132D-48BC-88A5-2F2F55E4A233}">
      <dgm:prSet/>
      <dgm:spPr/>
      <dgm:t>
        <a:bodyPr/>
        <a:lstStyle/>
        <a:p>
          <a:endParaRPr lang="en-US"/>
        </a:p>
      </dgm:t>
    </dgm:pt>
    <dgm:pt modelId="{A8D5D799-EA46-42CF-A1EA-F5000F2F0AE0}">
      <dgm:prSet/>
      <dgm:spPr/>
      <dgm:t>
        <a:bodyPr/>
        <a:lstStyle/>
        <a:p>
          <a:r>
            <a:rPr lang="fr-FR" baseline="0" dirty="0"/>
            <a:t>QNAP : QNAP a élargi sa gamme de produits pour inclure des modèles haut de gamme adaptée aux entreprises, avec une attention particulière portée à la sécurité et à la connectivité rapide. </a:t>
          </a:r>
          <a:endParaRPr lang="en-US" dirty="0"/>
        </a:p>
      </dgm:t>
    </dgm:pt>
    <dgm:pt modelId="{EE795C84-E5CB-49D5-9740-FB3B3D7CBE9B}" type="parTrans" cxnId="{0D41F77B-BDA9-4942-9933-1DFF77CFD00B}">
      <dgm:prSet/>
      <dgm:spPr/>
      <dgm:t>
        <a:bodyPr/>
        <a:lstStyle/>
        <a:p>
          <a:endParaRPr lang="en-US"/>
        </a:p>
      </dgm:t>
    </dgm:pt>
    <dgm:pt modelId="{61B3BB4E-532D-4738-9F5F-DCC5913352A6}" type="sibTrans" cxnId="{0D41F77B-BDA9-4942-9933-1DFF77CFD00B}">
      <dgm:prSet/>
      <dgm:spPr/>
      <dgm:t>
        <a:bodyPr/>
        <a:lstStyle/>
        <a:p>
          <a:endParaRPr lang="en-US"/>
        </a:p>
      </dgm:t>
    </dgm:pt>
    <dgm:pt modelId="{78408541-389C-4A38-BDD8-62EA827AED17}">
      <dgm:prSet/>
      <dgm:spPr/>
      <dgm:t>
        <a:bodyPr/>
        <a:lstStyle/>
        <a:p>
          <a:r>
            <a:rPr lang="fr-FR" baseline="0"/>
            <a:t>Western Digital (WD) : WD a introduit de nouveaux modèles de NAS, mettant en avant la fiabilité et la facilité d'utilisation, tout en offrant des solutions de stockage en cloud hybride. Événements et annonces significatifs </a:t>
          </a:r>
          <a:endParaRPr lang="en-US"/>
        </a:p>
      </dgm:t>
    </dgm:pt>
    <dgm:pt modelId="{450CBB5F-BFFD-4755-B7FD-A2A98B6BC42C}" type="parTrans" cxnId="{2375A93A-C357-4FCD-BF93-228D04248044}">
      <dgm:prSet/>
      <dgm:spPr/>
      <dgm:t>
        <a:bodyPr/>
        <a:lstStyle/>
        <a:p>
          <a:endParaRPr lang="en-US"/>
        </a:p>
      </dgm:t>
    </dgm:pt>
    <dgm:pt modelId="{8D03E4B5-6607-4DD6-81B3-5AB5373D38A0}" type="sibTrans" cxnId="{2375A93A-C357-4FCD-BF93-228D04248044}">
      <dgm:prSet/>
      <dgm:spPr/>
      <dgm:t>
        <a:bodyPr/>
        <a:lstStyle/>
        <a:p>
          <a:endParaRPr lang="en-US"/>
        </a:p>
      </dgm:t>
    </dgm:pt>
    <dgm:pt modelId="{C28BDB96-D6A8-4AA1-BBA6-375E2F7FE5D0}">
      <dgm:prSet/>
      <dgm:spPr/>
      <dgm:t>
        <a:bodyPr/>
        <a:lstStyle/>
        <a:p>
          <a:r>
            <a:rPr lang="fr-FR" baseline="0"/>
            <a:t>Chronologies :</a:t>
          </a:r>
          <a:endParaRPr lang="en-US"/>
        </a:p>
      </dgm:t>
    </dgm:pt>
    <dgm:pt modelId="{624CCD13-735A-45E7-AEF0-4DD881049408}" type="parTrans" cxnId="{C7D2F7F5-FACB-4F7D-A26E-B66FEBF3E1E1}">
      <dgm:prSet/>
      <dgm:spPr/>
      <dgm:t>
        <a:bodyPr/>
        <a:lstStyle/>
        <a:p>
          <a:endParaRPr lang="en-US"/>
        </a:p>
      </dgm:t>
    </dgm:pt>
    <dgm:pt modelId="{D4DD3436-DF85-40FE-BF2F-40277E15C36A}" type="sibTrans" cxnId="{C7D2F7F5-FACB-4F7D-A26E-B66FEBF3E1E1}">
      <dgm:prSet/>
      <dgm:spPr/>
      <dgm:t>
        <a:bodyPr/>
        <a:lstStyle/>
        <a:p>
          <a:endParaRPr lang="en-US"/>
        </a:p>
      </dgm:t>
    </dgm:pt>
    <dgm:pt modelId="{D47C984B-55D1-4EE2-80A2-41965CC3D685}">
      <dgm:prSet/>
      <dgm:spPr/>
      <dgm:t>
        <a:bodyPr/>
        <a:lstStyle/>
        <a:p>
          <a:r>
            <a:rPr lang="fr-FR" baseline="0"/>
            <a:t>Septembre 2022 - Salon de l'IFA : Plusieurs fabricants ont profité de l'IFA pour dévoiler de nouveaux modèles de NAS, mettant en avant des capacités de stockage accrues et des fonctionnalités de sécurité améliorées. </a:t>
          </a:r>
          <a:endParaRPr lang="en-US"/>
        </a:p>
      </dgm:t>
    </dgm:pt>
    <dgm:pt modelId="{7B6B312D-7AB4-4D21-9C46-07DBFEDB7685}" type="parTrans" cxnId="{B27FF0C8-39B8-4545-BEAE-DDC6B22FDF72}">
      <dgm:prSet/>
      <dgm:spPr/>
      <dgm:t>
        <a:bodyPr/>
        <a:lstStyle/>
        <a:p>
          <a:endParaRPr lang="en-US"/>
        </a:p>
      </dgm:t>
    </dgm:pt>
    <dgm:pt modelId="{E9BA4110-5CF2-4263-A9CE-6EA7A346B00D}" type="sibTrans" cxnId="{B27FF0C8-39B8-4545-BEAE-DDC6B22FDF72}">
      <dgm:prSet/>
      <dgm:spPr/>
      <dgm:t>
        <a:bodyPr/>
        <a:lstStyle/>
        <a:p>
          <a:endParaRPr lang="en-US"/>
        </a:p>
      </dgm:t>
    </dgm:pt>
    <dgm:pt modelId="{C1BA5ABE-E690-41D4-AC69-A35CD754934B}">
      <dgm:prSet/>
      <dgm:spPr/>
      <dgm:t>
        <a:bodyPr/>
        <a:lstStyle/>
        <a:p>
          <a:r>
            <a:rPr lang="fr-FR" baseline="0"/>
            <a:t>Janvier 2023 - CES (Consumer Electronics Show) : Des annonces ont été faites concernant l'intégration de l'intelligence artificielle dans les NAS, avec des démonstrations de reconnaissance d'images et de tri automatique des fichiers. </a:t>
          </a:r>
          <a:endParaRPr lang="en-US"/>
        </a:p>
      </dgm:t>
    </dgm:pt>
    <dgm:pt modelId="{A00AFD51-EB31-4C7C-912C-70B2A91D6031}" type="parTrans" cxnId="{D51AE50F-830B-4517-BD1A-48EC8A7D0924}">
      <dgm:prSet/>
      <dgm:spPr/>
      <dgm:t>
        <a:bodyPr/>
        <a:lstStyle/>
        <a:p>
          <a:endParaRPr lang="en-US"/>
        </a:p>
      </dgm:t>
    </dgm:pt>
    <dgm:pt modelId="{A715527B-0E5E-4666-A8EB-F558643C7B39}" type="sibTrans" cxnId="{D51AE50F-830B-4517-BD1A-48EC8A7D0924}">
      <dgm:prSet/>
      <dgm:spPr/>
      <dgm:t>
        <a:bodyPr/>
        <a:lstStyle/>
        <a:p>
          <a:endParaRPr lang="en-US"/>
        </a:p>
      </dgm:t>
    </dgm:pt>
    <dgm:pt modelId="{18418685-834C-4DB2-8B16-D8BE5C8C0FCC}">
      <dgm:prSet/>
      <dgm:spPr/>
      <dgm:t>
        <a:bodyPr/>
        <a:lstStyle/>
        <a:p>
          <a:r>
            <a:rPr lang="fr-FR" baseline="0"/>
            <a:t>Mars 2024 - Événement de l'industrie du stockage : Cet événement a été marqué par des discussions approfondies sur l'évolution de la connectivité des NAS, avec une mise en avant de la connectivité 10 GbE et même 25 GbE pour les modèles haut de gamme.</a:t>
          </a:r>
          <a:endParaRPr lang="en-US"/>
        </a:p>
      </dgm:t>
    </dgm:pt>
    <dgm:pt modelId="{6AEAEF46-ACD8-4086-8A60-B019D608F664}" type="parTrans" cxnId="{84AC345F-7CD4-4C4C-964D-45074888761B}">
      <dgm:prSet/>
      <dgm:spPr/>
      <dgm:t>
        <a:bodyPr/>
        <a:lstStyle/>
        <a:p>
          <a:endParaRPr lang="en-US"/>
        </a:p>
      </dgm:t>
    </dgm:pt>
    <dgm:pt modelId="{E47F4412-7B4D-4BE0-98B1-CD35154A9B68}" type="sibTrans" cxnId="{84AC345F-7CD4-4C4C-964D-45074888761B}">
      <dgm:prSet/>
      <dgm:spPr/>
      <dgm:t>
        <a:bodyPr/>
        <a:lstStyle/>
        <a:p>
          <a:endParaRPr lang="en-US"/>
        </a:p>
      </dgm:t>
    </dgm:pt>
    <dgm:pt modelId="{5DDB470F-C11C-4567-A73B-8EC1385EDD4F}" type="pres">
      <dgm:prSet presAssocID="{4F63D714-F26D-4B31-95BF-24E4182372D3}" presName="Name0" presStyleCnt="0">
        <dgm:presLayoutVars>
          <dgm:dir/>
          <dgm:animLvl val="lvl"/>
          <dgm:resizeHandles val="exact"/>
        </dgm:presLayoutVars>
      </dgm:prSet>
      <dgm:spPr/>
    </dgm:pt>
    <dgm:pt modelId="{A4B66E3C-F1A1-4970-8EA0-CF219F62BA93}" type="pres">
      <dgm:prSet presAssocID="{B52BA9EF-B7C0-427B-9C7C-FCBBE5045FF7}" presName="composite" presStyleCnt="0"/>
      <dgm:spPr/>
    </dgm:pt>
    <dgm:pt modelId="{B6A0B468-5CBB-4F90-83D5-6959F92EA345}" type="pres">
      <dgm:prSet presAssocID="{B52BA9EF-B7C0-427B-9C7C-FCBBE5045FF7}" presName="parTx" presStyleLbl="alignNode1" presStyleIdx="0" presStyleCnt="2">
        <dgm:presLayoutVars>
          <dgm:chMax val="0"/>
          <dgm:chPref val="0"/>
          <dgm:bulletEnabled val="1"/>
        </dgm:presLayoutVars>
      </dgm:prSet>
      <dgm:spPr/>
    </dgm:pt>
    <dgm:pt modelId="{D64A56DC-C54E-44EA-8370-840638AD33B5}" type="pres">
      <dgm:prSet presAssocID="{B52BA9EF-B7C0-427B-9C7C-FCBBE5045FF7}" presName="desTx" presStyleLbl="alignAccFollowNode1" presStyleIdx="0" presStyleCnt="2">
        <dgm:presLayoutVars>
          <dgm:bulletEnabled val="1"/>
        </dgm:presLayoutVars>
      </dgm:prSet>
      <dgm:spPr/>
    </dgm:pt>
    <dgm:pt modelId="{AD31088A-CBB2-4154-99DD-43CB3DA1A84C}" type="pres">
      <dgm:prSet presAssocID="{19B11068-F483-4B87-8954-F3C5C7BF80EF}" presName="space" presStyleCnt="0"/>
      <dgm:spPr/>
    </dgm:pt>
    <dgm:pt modelId="{938D5A9E-D3D4-4620-91A2-B52876BB7468}" type="pres">
      <dgm:prSet presAssocID="{C28BDB96-D6A8-4AA1-BBA6-375E2F7FE5D0}" presName="composite" presStyleCnt="0"/>
      <dgm:spPr/>
    </dgm:pt>
    <dgm:pt modelId="{D25C5AAF-FAEF-448F-B7ED-66658D55982C}" type="pres">
      <dgm:prSet presAssocID="{C28BDB96-D6A8-4AA1-BBA6-375E2F7FE5D0}" presName="parTx" presStyleLbl="alignNode1" presStyleIdx="1" presStyleCnt="2">
        <dgm:presLayoutVars>
          <dgm:chMax val="0"/>
          <dgm:chPref val="0"/>
          <dgm:bulletEnabled val="1"/>
        </dgm:presLayoutVars>
      </dgm:prSet>
      <dgm:spPr/>
    </dgm:pt>
    <dgm:pt modelId="{C628F2BA-5356-453C-8909-43A48F3865F8}" type="pres">
      <dgm:prSet presAssocID="{C28BDB96-D6A8-4AA1-BBA6-375E2F7FE5D0}" presName="desTx" presStyleLbl="alignAccFollowNode1" presStyleIdx="1" presStyleCnt="2">
        <dgm:presLayoutVars>
          <dgm:bulletEnabled val="1"/>
        </dgm:presLayoutVars>
      </dgm:prSet>
      <dgm:spPr/>
    </dgm:pt>
  </dgm:ptLst>
  <dgm:cxnLst>
    <dgm:cxn modelId="{D51AE50F-830B-4517-BD1A-48EC8A7D0924}" srcId="{C28BDB96-D6A8-4AA1-BBA6-375E2F7FE5D0}" destId="{C1BA5ABE-E690-41D4-AC69-A35CD754934B}" srcOrd="1" destOrd="0" parTransId="{A00AFD51-EB31-4C7C-912C-70B2A91D6031}" sibTransId="{A715527B-0E5E-4666-A8EB-F558643C7B39}"/>
    <dgm:cxn modelId="{2375A93A-C357-4FCD-BF93-228D04248044}" srcId="{B52BA9EF-B7C0-427B-9C7C-FCBBE5045FF7}" destId="{78408541-389C-4A38-BDD8-62EA827AED17}" srcOrd="2" destOrd="0" parTransId="{450CBB5F-BFFD-4755-B7FD-A2A98B6BC42C}" sibTransId="{8D03E4B5-6607-4DD6-81B3-5AB5373D38A0}"/>
    <dgm:cxn modelId="{84AC345F-7CD4-4C4C-964D-45074888761B}" srcId="{C28BDB96-D6A8-4AA1-BBA6-375E2F7FE5D0}" destId="{18418685-834C-4DB2-8B16-D8BE5C8C0FCC}" srcOrd="2" destOrd="0" parTransId="{6AEAEF46-ACD8-4086-8A60-B019D608F664}" sibTransId="{E47F4412-7B4D-4BE0-98B1-CD35154A9B68}"/>
    <dgm:cxn modelId="{FDFD7F42-1223-4400-9A88-86140CDC77D1}" type="presOf" srcId="{B52BA9EF-B7C0-427B-9C7C-FCBBE5045FF7}" destId="{B6A0B468-5CBB-4F90-83D5-6959F92EA345}" srcOrd="0" destOrd="0" presId="urn:microsoft.com/office/officeart/2005/8/layout/hList1"/>
    <dgm:cxn modelId="{CB3A5773-BF23-48CF-8781-AB21279C272B}" type="presOf" srcId="{A8D5D799-EA46-42CF-A1EA-F5000F2F0AE0}" destId="{D64A56DC-C54E-44EA-8370-840638AD33B5}" srcOrd="0" destOrd="1" presId="urn:microsoft.com/office/officeart/2005/8/layout/hList1"/>
    <dgm:cxn modelId="{0FC72D79-38F9-483D-A582-2B4054810F05}" srcId="{4F63D714-F26D-4B31-95BF-24E4182372D3}" destId="{B52BA9EF-B7C0-427B-9C7C-FCBBE5045FF7}" srcOrd="0" destOrd="0" parTransId="{8A794463-0F6D-431A-B6A7-48F2044B9CD8}" sibTransId="{19B11068-F483-4B87-8954-F3C5C7BF80EF}"/>
    <dgm:cxn modelId="{904ACA79-132D-48BC-88A5-2F2F55E4A233}" srcId="{B52BA9EF-B7C0-427B-9C7C-FCBBE5045FF7}" destId="{C61C3E23-A000-46F0-B004-910C8344D591}" srcOrd="0" destOrd="0" parTransId="{85868A47-AE69-4199-B393-CE08D176EB9B}" sibTransId="{474E3CB2-64C9-422B-BF0F-9EE09A99BD1B}"/>
    <dgm:cxn modelId="{0D41F77B-BDA9-4942-9933-1DFF77CFD00B}" srcId="{B52BA9EF-B7C0-427B-9C7C-FCBBE5045FF7}" destId="{A8D5D799-EA46-42CF-A1EA-F5000F2F0AE0}" srcOrd="1" destOrd="0" parTransId="{EE795C84-E5CB-49D5-9740-FB3B3D7CBE9B}" sibTransId="{61B3BB4E-532D-4738-9F5F-DCC5913352A6}"/>
    <dgm:cxn modelId="{01760CA8-3EB5-4533-B61E-9509381A2504}" type="presOf" srcId="{C28BDB96-D6A8-4AA1-BBA6-375E2F7FE5D0}" destId="{D25C5AAF-FAEF-448F-B7ED-66658D55982C}" srcOrd="0" destOrd="0" presId="urn:microsoft.com/office/officeart/2005/8/layout/hList1"/>
    <dgm:cxn modelId="{04AC64B7-F4D9-4266-8541-CCDCF387CDC3}" type="presOf" srcId="{78408541-389C-4A38-BDD8-62EA827AED17}" destId="{D64A56DC-C54E-44EA-8370-840638AD33B5}" srcOrd="0" destOrd="2" presId="urn:microsoft.com/office/officeart/2005/8/layout/hList1"/>
    <dgm:cxn modelId="{B27FF0C8-39B8-4545-BEAE-DDC6B22FDF72}" srcId="{C28BDB96-D6A8-4AA1-BBA6-375E2F7FE5D0}" destId="{D47C984B-55D1-4EE2-80A2-41965CC3D685}" srcOrd="0" destOrd="0" parTransId="{7B6B312D-7AB4-4D21-9C46-07DBFEDB7685}" sibTransId="{E9BA4110-5CF2-4263-A9CE-6EA7A346B00D}"/>
    <dgm:cxn modelId="{19CE8BCE-BEFF-46EF-A937-D42F53B389F2}" type="presOf" srcId="{D47C984B-55D1-4EE2-80A2-41965CC3D685}" destId="{C628F2BA-5356-453C-8909-43A48F3865F8}" srcOrd="0" destOrd="0" presId="urn:microsoft.com/office/officeart/2005/8/layout/hList1"/>
    <dgm:cxn modelId="{83E8AFD0-6A54-4788-9A9B-B3B58C866BAD}" type="presOf" srcId="{C61C3E23-A000-46F0-B004-910C8344D591}" destId="{D64A56DC-C54E-44EA-8370-840638AD33B5}" srcOrd="0" destOrd="0" presId="urn:microsoft.com/office/officeart/2005/8/layout/hList1"/>
    <dgm:cxn modelId="{E3C1B6D7-951F-4C77-96EB-A020C8CC4501}" type="presOf" srcId="{C1BA5ABE-E690-41D4-AC69-A35CD754934B}" destId="{C628F2BA-5356-453C-8909-43A48F3865F8}" srcOrd="0" destOrd="1" presId="urn:microsoft.com/office/officeart/2005/8/layout/hList1"/>
    <dgm:cxn modelId="{79DDC2E7-EE9A-46D1-81AB-2D04F8A909F9}" type="presOf" srcId="{18418685-834C-4DB2-8B16-D8BE5C8C0FCC}" destId="{C628F2BA-5356-453C-8909-43A48F3865F8}" srcOrd="0" destOrd="2" presId="urn:microsoft.com/office/officeart/2005/8/layout/hList1"/>
    <dgm:cxn modelId="{C7D2F7F5-FACB-4F7D-A26E-B66FEBF3E1E1}" srcId="{4F63D714-F26D-4B31-95BF-24E4182372D3}" destId="{C28BDB96-D6A8-4AA1-BBA6-375E2F7FE5D0}" srcOrd="1" destOrd="0" parTransId="{624CCD13-735A-45E7-AEF0-4DD881049408}" sibTransId="{D4DD3436-DF85-40FE-BF2F-40277E15C36A}"/>
    <dgm:cxn modelId="{25DA7AF8-AB63-4355-BC93-C8C6179A12B3}" type="presOf" srcId="{4F63D714-F26D-4B31-95BF-24E4182372D3}" destId="{5DDB470F-C11C-4567-A73B-8EC1385EDD4F}" srcOrd="0" destOrd="0" presId="urn:microsoft.com/office/officeart/2005/8/layout/hList1"/>
    <dgm:cxn modelId="{5D55DA08-6CB5-4E75-ABAB-3C9B87DD3858}" type="presParOf" srcId="{5DDB470F-C11C-4567-A73B-8EC1385EDD4F}" destId="{A4B66E3C-F1A1-4970-8EA0-CF219F62BA93}" srcOrd="0" destOrd="0" presId="urn:microsoft.com/office/officeart/2005/8/layout/hList1"/>
    <dgm:cxn modelId="{BC57014E-F9B5-46E6-9C32-9ED1AAF8C0D2}" type="presParOf" srcId="{A4B66E3C-F1A1-4970-8EA0-CF219F62BA93}" destId="{B6A0B468-5CBB-4F90-83D5-6959F92EA345}" srcOrd="0" destOrd="0" presId="urn:microsoft.com/office/officeart/2005/8/layout/hList1"/>
    <dgm:cxn modelId="{5D9A6AAD-641D-414F-B246-93B8E5B9204D}" type="presParOf" srcId="{A4B66E3C-F1A1-4970-8EA0-CF219F62BA93}" destId="{D64A56DC-C54E-44EA-8370-840638AD33B5}" srcOrd="1" destOrd="0" presId="urn:microsoft.com/office/officeart/2005/8/layout/hList1"/>
    <dgm:cxn modelId="{1813C9DD-B42E-4DE5-A824-707D33331C85}" type="presParOf" srcId="{5DDB470F-C11C-4567-A73B-8EC1385EDD4F}" destId="{AD31088A-CBB2-4154-99DD-43CB3DA1A84C}" srcOrd="1" destOrd="0" presId="urn:microsoft.com/office/officeart/2005/8/layout/hList1"/>
    <dgm:cxn modelId="{A926130A-16A9-4CC7-A0CB-42C63649E6A2}" type="presParOf" srcId="{5DDB470F-C11C-4567-A73B-8EC1385EDD4F}" destId="{938D5A9E-D3D4-4620-91A2-B52876BB7468}" srcOrd="2" destOrd="0" presId="urn:microsoft.com/office/officeart/2005/8/layout/hList1"/>
    <dgm:cxn modelId="{6CD3CCA5-79A4-4998-B2CB-4005E821F312}" type="presParOf" srcId="{938D5A9E-D3D4-4620-91A2-B52876BB7468}" destId="{D25C5AAF-FAEF-448F-B7ED-66658D55982C}" srcOrd="0" destOrd="0" presId="urn:microsoft.com/office/officeart/2005/8/layout/hList1"/>
    <dgm:cxn modelId="{03581042-2DC2-463C-A99D-A865861AAE12}" type="presParOf" srcId="{938D5A9E-D3D4-4620-91A2-B52876BB7468}" destId="{C628F2BA-5356-453C-8909-43A48F3865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509CE-C9D5-4D16-B820-563832CCC4AA}">
      <dsp:nvSpPr>
        <dsp:cNvPr id="0" name=""/>
        <dsp:cNvSpPr/>
      </dsp:nvSpPr>
      <dsp:spPr>
        <a:xfrm>
          <a:off x="0" y="626"/>
          <a:ext cx="499196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2046F29-2179-42F0-ACBD-889CF4CCD064}">
      <dsp:nvSpPr>
        <dsp:cNvPr id="0" name=""/>
        <dsp:cNvSpPr/>
      </dsp:nvSpPr>
      <dsp:spPr>
        <a:xfrm>
          <a:off x="0" y="626"/>
          <a:ext cx="4991962" cy="1026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t>Entreprise : </a:t>
          </a:r>
          <a:r>
            <a:rPr lang="fr-FR" sz="1400" kern="1200"/>
            <a:t>Sabena Technics</a:t>
          </a:r>
        </a:p>
        <a:p>
          <a:pPr marL="0" lvl="0" indent="0" algn="l" defTabSz="622300">
            <a:lnSpc>
              <a:spcPct val="90000"/>
            </a:lnSpc>
            <a:spcBef>
              <a:spcPct val="0"/>
            </a:spcBef>
            <a:spcAft>
              <a:spcPct val="35000"/>
            </a:spcAft>
            <a:buNone/>
          </a:pPr>
          <a:r>
            <a:rPr lang="fr-FR" sz="1400" b="1" kern="1200"/>
            <a:t>Secteur : </a:t>
          </a:r>
          <a:r>
            <a:rPr lang="fr-FR" sz="1400" kern="1200"/>
            <a:t>Maintenance aéronautique</a:t>
          </a:r>
        </a:p>
      </dsp:txBody>
      <dsp:txXfrm>
        <a:off x="0" y="626"/>
        <a:ext cx="4991962" cy="1026824"/>
      </dsp:txXfrm>
    </dsp:sp>
    <dsp:sp modelId="{2B8604C3-6648-4476-972A-D52A4F55DC4C}">
      <dsp:nvSpPr>
        <dsp:cNvPr id="0" name=""/>
        <dsp:cNvSpPr/>
      </dsp:nvSpPr>
      <dsp:spPr>
        <a:xfrm>
          <a:off x="0" y="1027450"/>
          <a:ext cx="4991962" cy="0"/>
        </a:xfrm>
        <a:prstGeom prst="line">
          <a:avLst/>
        </a:prstGeom>
        <a:gradFill rotWithShape="0">
          <a:gsLst>
            <a:gs pos="0">
              <a:schemeClr val="accent5">
                <a:hueOff val="-377764"/>
                <a:satOff val="144"/>
                <a:lumOff val="-1765"/>
                <a:alphaOff val="0"/>
                <a:satMod val="103000"/>
                <a:lumMod val="102000"/>
                <a:tint val="94000"/>
              </a:schemeClr>
            </a:gs>
            <a:gs pos="50000">
              <a:schemeClr val="accent5">
                <a:hueOff val="-377764"/>
                <a:satOff val="144"/>
                <a:lumOff val="-1765"/>
                <a:alphaOff val="0"/>
                <a:satMod val="110000"/>
                <a:lumMod val="100000"/>
                <a:shade val="100000"/>
              </a:schemeClr>
            </a:gs>
            <a:gs pos="100000">
              <a:schemeClr val="accent5">
                <a:hueOff val="-377764"/>
                <a:satOff val="144"/>
                <a:lumOff val="-1765"/>
                <a:alphaOff val="0"/>
                <a:lumMod val="99000"/>
                <a:satMod val="120000"/>
                <a:shade val="78000"/>
              </a:schemeClr>
            </a:gs>
          </a:gsLst>
          <a:lin ang="5400000" scaled="0"/>
        </a:gradFill>
        <a:ln w="6350" cap="flat" cmpd="sng" algn="ctr">
          <a:solidFill>
            <a:schemeClr val="accent5">
              <a:hueOff val="-377764"/>
              <a:satOff val="144"/>
              <a:lumOff val="-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0F59504-2AF5-4653-A892-82F5DB7A71CE}">
      <dsp:nvSpPr>
        <dsp:cNvPr id="0" name=""/>
        <dsp:cNvSpPr/>
      </dsp:nvSpPr>
      <dsp:spPr>
        <a:xfrm>
          <a:off x="0" y="1027450"/>
          <a:ext cx="4991962" cy="1026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algn="l" defTabSz="1066800">
            <a:lnSpc>
              <a:spcPct val="90000"/>
            </a:lnSpc>
            <a:spcBef>
              <a:spcPct val="0"/>
            </a:spcBef>
            <a:spcAft>
              <a:spcPct val="35000"/>
            </a:spcAft>
            <a:buNone/>
          </a:pPr>
          <a:r>
            <a:rPr lang="fr-FR" sz="1400" b="1" kern="1200"/>
            <a:t>Effectif total :</a:t>
          </a:r>
          <a:r>
            <a:rPr lang="fr-FR" sz="1400" kern="1200"/>
            <a:t> ~4000 employés</a:t>
          </a:r>
        </a:p>
        <a:p>
          <a:pPr marL="0" marR="0" lvl="0" indent="0" algn="l" defTabSz="914400" eaLnBrk="1" fontAlgn="auto" latinLnBrk="0" hangingPunct="1">
            <a:lnSpc>
              <a:spcPct val="90000"/>
            </a:lnSpc>
            <a:spcBef>
              <a:spcPts val="0"/>
            </a:spcBef>
            <a:spcAft>
              <a:spcPts val="0"/>
            </a:spcAft>
            <a:buClrTx/>
            <a:buSzTx/>
            <a:buFontTx/>
            <a:buNone/>
            <a:tabLst/>
            <a:defRPr/>
          </a:pPr>
          <a:r>
            <a:rPr lang="fr-FR" sz="1400" b="1" kern="1200"/>
            <a:t>Nombre de sites :</a:t>
          </a:r>
          <a:r>
            <a:rPr lang="fr-FR" sz="1400" kern="1200"/>
            <a:t> 14 sites</a:t>
          </a:r>
          <a:endParaRPr lang="en-US" sz="1400" kern="1200"/>
        </a:p>
      </dsp:txBody>
      <dsp:txXfrm>
        <a:off x="0" y="1027450"/>
        <a:ext cx="4991962" cy="1026824"/>
      </dsp:txXfrm>
    </dsp:sp>
    <dsp:sp modelId="{21B821F7-88C5-407D-89E7-1AC16DE260B8}">
      <dsp:nvSpPr>
        <dsp:cNvPr id="0" name=""/>
        <dsp:cNvSpPr/>
      </dsp:nvSpPr>
      <dsp:spPr>
        <a:xfrm>
          <a:off x="0" y="2054274"/>
          <a:ext cx="4991962" cy="0"/>
        </a:xfrm>
        <a:prstGeom prst="line">
          <a:avLst/>
        </a:prstGeom>
        <a:gradFill rotWithShape="0">
          <a:gsLst>
            <a:gs pos="0">
              <a:schemeClr val="accent5">
                <a:hueOff val="-755528"/>
                <a:satOff val="288"/>
                <a:lumOff val="-3530"/>
                <a:alphaOff val="0"/>
                <a:satMod val="103000"/>
                <a:lumMod val="102000"/>
                <a:tint val="94000"/>
              </a:schemeClr>
            </a:gs>
            <a:gs pos="50000">
              <a:schemeClr val="accent5">
                <a:hueOff val="-755528"/>
                <a:satOff val="288"/>
                <a:lumOff val="-3530"/>
                <a:alphaOff val="0"/>
                <a:satMod val="110000"/>
                <a:lumMod val="100000"/>
                <a:shade val="100000"/>
              </a:schemeClr>
            </a:gs>
            <a:gs pos="100000">
              <a:schemeClr val="accent5">
                <a:hueOff val="-755528"/>
                <a:satOff val="288"/>
                <a:lumOff val="-3530"/>
                <a:alphaOff val="0"/>
                <a:lumMod val="99000"/>
                <a:satMod val="120000"/>
                <a:shade val="78000"/>
              </a:schemeClr>
            </a:gs>
          </a:gsLst>
          <a:lin ang="5400000" scaled="0"/>
        </a:gradFill>
        <a:ln w="6350" cap="flat" cmpd="sng" algn="ctr">
          <a:solidFill>
            <a:schemeClr val="accent5">
              <a:hueOff val="-755528"/>
              <a:satOff val="288"/>
              <a:lumOff val="-353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674FFB-C999-41DA-B497-B7A661B1547F}">
      <dsp:nvSpPr>
        <dsp:cNvPr id="0" name=""/>
        <dsp:cNvSpPr/>
      </dsp:nvSpPr>
      <dsp:spPr>
        <a:xfrm>
          <a:off x="0" y="2054274"/>
          <a:ext cx="4991962" cy="1026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dirty="0"/>
            <a:t>local (Dinard):</a:t>
          </a:r>
          <a:r>
            <a:rPr lang="fr-FR" sz="1400" kern="1200" dirty="0"/>
            <a:t>~500 collaborateurs sur site</a:t>
          </a:r>
        </a:p>
        <a:p>
          <a:pPr marL="0" lvl="0" indent="0" algn="l" defTabSz="622300">
            <a:lnSpc>
              <a:spcPct val="90000"/>
            </a:lnSpc>
            <a:spcBef>
              <a:spcPct val="0"/>
            </a:spcBef>
            <a:spcAft>
              <a:spcPct val="35000"/>
            </a:spcAft>
            <a:buNone/>
          </a:pPr>
          <a:r>
            <a:rPr lang="fr-FR" sz="1400" kern="1200" dirty="0"/>
            <a:t>~150 collaborateurs sur 4 sites externe (CDG, Singapour, Landivisiau, Papeete )</a:t>
          </a:r>
          <a:endParaRPr lang="en-US" sz="1400" kern="1200" dirty="0"/>
        </a:p>
      </dsp:txBody>
      <dsp:txXfrm>
        <a:off x="0" y="2054274"/>
        <a:ext cx="4991962" cy="1026824"/>
      </dsp:txXfrm>
    </dsp:sp>
    <dsp:sp modelId="{30269322-5567-4BBA-88BB-7F2496A47901}">
      <dsp:nvSpPr>
        <dsp:cNvPr id="0" name=""/>
        <dsp:cNvSpPr/>
      </dsp:nvSpPr>
      <dsp:spPr>
        <a:xfrm>
          <a:off x="0" y="3081099"/>
          <a:ext cx="4991962" cy="0"/>
        </a:xfrm>
        <a:prstGeom prst="line">
          <a:avLst/>
        </a:prstGeom>
        <a:gradFill rotWithShape="0">
          <a:gsLst>
            <a:gs pos="0">
              <a:schemeClr val="accent5">
                <a:hueOff val="-1133292"/>
                <a:satOff val="433"/>
                <a:lumOff val="-5294"/>
                <a:alphaOff val="0"/>
                <a:satMod val="103000"/>
                <a:lumMod val="102000"/>
                <a:tint val="94000"/>
              </a:schemeClr>
            </a:gs>
            <a:gs pos="50000">
              <a:schemeClr val="accent5">
                <a:hueOff val="-1133292"/>
                <a:satOff val="433"/>
                <a:lumOff val="-5294"/>
                <a:alphaOff val="0"/>
                <a:satMod val="110000"/>
                <a:lumMod val="100000"/>
                <a:shade val="100000"/>
              </a:schemeClr>
            </a:gs>
            <a:gs pos="100000">
              <a:schemeClr val="accent5">
                <a:hueOff val="-1133292"/>
                <a:satOff val="433"/>
                <a:lumOff val="-5294"/>
                <a:alphaOff val="0"/>
                <a:lumMod val="99000"/>
                <a:satMod val="120000"/>
                <a:shade val="78000"/>
              </a:schemeClr>
            </a:gs>
          </a:gsLst>
          <a:lin ang="5400000" scaled="0"/>
        </a:gradFill>
        <a:ln w="6350" cap="flat" cmpd="sng" algn="ctr">
          <a:solidFill>
            <a:schemeClr val="accent5">
              <a:hueOff val="-1133292"/>
              <a:satOff val="433"/>
              <a:lumOff val="-529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A69F61-F574-487C-A416-F8321443F670}">
      <dsp:nvSpPr>
        <dsp:cNvPr id="0" name=""/>
        <dsp:cNvSpPr/>
      </dsp:nvSpPr>
      <dsp:spPr>
        <a:xfrm>
          <a:off x="0" y="3081099"/>
          <a:ext cx="4991962" cy="1026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Poste alternant : </a:t>
          </a:r>
          <a:r>
            <a:rPr lang="en-US" sz="1400" b="0" kern="1200" dirty="0" err="1"/>
            <a:t>HelpDesk</a:t>
          </a:r>
          <a:r>
            <a:rPr lang="en-US" sz="1400" b="0" kern="1200" dirty="0"/>
            <a:t> et Sysadmin</a:t>
          </a:r>
        </a:p>
        <a:p>
          <a:pPr marL="0" lvl="0" indent="0" algn="l" defTabSz="622300">
            <a:lnSpc>
              <a:spcPct val="90000"/>
            </a:lnSpc>
            <a:spcBef>
              <a:spcPct val="0"/>
            </a:spcBef>
            <a:spcAft>
              <a:spcPct val="35000"/>
            </a:spcAft>
            <a:buNone/>
          </a:pPr>
          <a:r>
            <a:rPr lang="en-US" sz="1400" b="1" kern="1200" dirty="0"/>
            <a:t>Date : </a:t>
          </a:r>
          <a:r>
            <a:rPr lang="en-US" sz="1400" b="0" kern="1200" dirty="0"/>
            <a:t>2022 a 2024</a:t>
          </a:r>
        </a:p>
      </dsp:txBody>
      <dsp:txXfrm>
        <a:off x="0" y="3081099"/>
        <a:ext cx="4991962" cy="1026824"/>
      </dsp:txXfrm>
    </dsp:sp>
    <dsp:sp modelId="{2ECE7768-E67E-4D50-8040-21A51C6A832E}">
      <dsp:nvSpPr>
        <dsp:cNvPr id="0" name=""/>
        <dsp:cNvSpPr/>
      </dsp:nvSpPr>
      <dsp:spPr>
        <a:xfrm>
          <a:off x="0" y="4107923"/>
          <a:ext cx="4991962" cy="0"/>
        </a:xfrm>
        <a:prstGeom prst="line">
          <a:avLst/>
        </a:prstGeom>
        <a:gradFill rotWithShape="0">
          <a:gsLst>
            <a:gs pos="0">
              <a:schemeClr val="accent5">
                <a:hueOff val="-1511056"/>
                <a:satOff val="577"/>
                <a:lumOff val="-7059"/>
                <a:alphaOff val="0"/>
                <a:satMod val="103000"/>
                <a:lumMod val="102000"/>
                <a:tint val="94000"/>
              </a:schemeClr>
            </a:gs>
            <a:gs pos="50000">
              <a:schemeClr val="accent5">
                <a:hueOff val="-1511056"/>
                <a:satOff val="577"/>
                <a:lumOff val="-7059"/>
                <a:alphaOff val="0"/>
                <a:satMod val="110000"/>
                <a:lumMod val="100000"/>
                <a:shade val="100000"/>
              </a:schemeClr>
            </a:gs>
            <a:gs pos="100000">
              <a:schemeClr val="accent5">
                <a:hueOff val="-1511056"/>
                <a:satOff val="577"/>
                <a:lumOff val="-7059"/>
                <a:alphaOff val="0"/>
                <a:lumMod val="99000"/>
                <a:satMod val="120000"/>
                <a:shade val="78000"/>
              </a:schemeClr>
            </a:gs>
          </a:gsLst>
          <a:lin ang="5400000" scaled="0"/>
        </a:gradFill>
        <a:ln w="6350" cap="flat" cmpd="sng" algn="ctr">
          <a:solidFill>
            <a:schemeClr val="accent5">
              <a:hueOff val="-1511056"/>
              <a:satOff val="577"/>
              <a:lumOff val="-705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2668EC2-A11B-4F53-BE0F-116E9D9A6E05}">
      <dsp:nvSpPr>
        <dsp:cNvPr id="0" name=""/>
        <dsp:cNvSpPr/>
      </dsp:nvSpPr>
      <dsp:spPr>
        <a:xfrm>
          <a:off x="0" y="4107923"/>
          <a:ext cx="4991962" cy="1026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t>Mission : </a:t>
          </a:r>
        </a:p>
        <a:p>
          <a:pPr marL="0" lvl="0" indent="0" algn="l" defTabSz="622300">
            <a:lnSpc>
              <a:spcPct val="90000"/>
            </a:lnSpc>
            <a:spcBef>
              <a:spcPct val="0"/>
            </a:spcBef>
            <a:spcAft>
              <a:spcPct val="35000"/>
            </a:spcAft>
            <a:buNone/>
          </a:pPr>
          <a:r>
            <a:rPr lang="fr-FR" sz="1400" b="1" kern="1200"/>
            <a:t>-</a:t>
          </a:r>
          <a:r>
            <a:rPr lang="fr-FR" sz="1400" kern="1200"/>
            <a:t>Dépannage utilisateurs (tickets, incidents, demandes)</a:t>
          </a:r>
        </a:p>
        <a:p>
          <a:pPr marL="0" lvl="0" indent="0" algn="l" defTabSz="622300">
            <a:lnSpc>
              <a:spcPct val="90000"/>
            </a:lnSpc>
            <a:spcBef>
              <a:spcPct val="0"/>
            </a:spcBef>
            <a:spcAft>
              <a:spcPct val="35000"/>
            </a:spcAft>
            <a:buNone/>
          </a:pPr>
          <a:r>
            <a:rPr lang="fr-FR" sz="1400" kern="1200"/>
            <a:t>-Tâches réseau et système : configuration, maintenance, suivi</a:t>
          </a:r>
          <a:endParaRPr lang="en-US" sz="1400" kern="1200"/>
        </a:p>
      </dsp:txBody>
      <dsp:txXfrm>
        <a:off x="0" y="4107923"/>
        <a:ext cx="4991962" cy="1026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509CE-C9D5-4D16-B820-563832CCC4AA}">
      <dsp:nvSpPr>
        <dsp:cNvPr id="0" name=""/>
        <dsp:cNvSpPr/>
      </dsp:nvSpPr>
      <dsp:spPr>
        <a:xfrm>
          <a:off x="0" y="0"/>
          <a:ext cx="4991962"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2046F29-2179-42F0-ACBD-889CF4CCD064}">
      <dsp:nvSpPr>
        <dsp:cNvPr id="0" name=""/>
        <dsp:cNvSpPr/>
      </dsp:nvSpPr>
      <dsp:spPr>
        <a:xfrm>
          <a:off x="0" y="0"/>
          <a:ext cx="4991962" cy="128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dirty="0"/>
            <a:t>Entreprise : </a:t>
          </a:r>
          <a:r>
            <a:rPr lang="fr-FR" sz="1400" kern="1200" dirty="0"/>
            <a:t>Saint-Michel-Coquillages</a:t>
          </a:r>
        </a:p>
        <a:p>
          <a:pPr marL="0" lvl="0" indent="0" algn="l" defTabSz="622300">
            <a:lnSpc>
              <a:spcPct val="90000"/>
            </a:lnSpc>
            <a:spcBef>
              <a:spcPct val="0"/>
            </a:spcBef>
            <a:spcAft>
              <a:spcPct val="35000"/>
            </a:spcAft>
            <a:buNone/>
          </a:pPr>
          <a:r>
            <a:rPr lang="fr-FR" sz="1400" b="1" kern="1200" dirty="0"/>
            <a:t>Secteur : </a:t>
          </a:r>
          <a:r>
            <a:rPr lang="fr-FR" sz="1400" kern="1200" dirty="0"/>
            <a:t>Ostréiculture</a:t>
          </a:r>
        </a:p>
      </dsp:txBody>
      <dsp:txXfrm>
        <a:off x="0" y="0"/>
        <a:ext cx="4991962" cy="1283843"/>
      </dsp:txXfrm>
    </dsp:sp>
    <dsp:sp modelId="{2B8604C3-6648-4476-972A-D52A4F55DC4C}">
      <dsp:nvSpPr>
        <dsp:cNvPr id="0" name=""/>
        <dsp:cNvSpPr/>
      </dsp:nvSpPr>
      <dsp:spPr>
        <a:xfrm>
          <a:off x="0" y="1283843"/>
          <a:ext cx="4991962" cy="0"/>
        </a:xfrm>
        <a:prstGeom prst="line">
          <a:avLst/>
        </a:prstGeom>
        <a:gradFill rotWithShape="0">
          <a:gsLst>
            <a:gs pos="0">
              <a:schemeClr val="accent5">
                <a:hueOff val="-503685"/>
                <a:satOff val="192"/>
                <a:lumOff val="-2353"/>
                <a:alphaOff val="0"/>
                <a:satMod val="103000"/>
                <a:lumMod val="102000"/>
                <a:tint val="94000"/>
              </a:schemeClr>
            </a:gs>
            <a:gs pos="50000">
              <a:schemeClr val="accent5">
                <a:hueOff val="-503685"/>
                <a:satOff val="192"/>
                <a:lumOff val="-2353"/>
                <a:alphaOff val="0"/>
                <a:satMod val="110000"/>
                <a:lumMod val="100000"/>
                <a:shade val="100000"/>
              </a:schemeClr>
            </a:gs>
            <a:gs pos="100000">
              <a:schemeClr val="accent5">
                <a:hueOff val="-503685"/>
                <a:satOff val="192"/>
                <a:lumOff val="-2353"/>
                <a:alphaOff val="0"/>
                <a:lumMod val="99000"/>
                <a:satMod val="120000"/>
                <a:shade val="78000"/>
              </a:schemeClr>
            </a:gs>
          </a:gsLst>
          <a:lin ang="5400000" scaled="0"/>
        </a:gradFill>
        <a:ln w="6350" cap="flat" cmpd="sng" algn="ctr">
          <a:solidFill>
            <a:schemeClr val="accent5">
              <a:hueOff val="-503685"/>
              <a:satOff val="192"/>
              <a:lumOff val="-2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0F59504-2AF5-4653-A892-82F5DB7A71CE}">
      <dsp:nvSpPr>
        <dsp:cNvPr id="0" name=""/>
        <dsp:cNvSpPr/>
      </dsp:nvSpPr>
      <dsp:spPr>
        <a:xfrm>
          <a:off x="0" y="1283843"/>
          <a:ext cx="4991962" cy="128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1066800">
            <a:lnSpc>
              <a:spcPct val="90000"/>
            </a:lnSpc>
            <a:spcBef>
              <a:spcPct val="0"/>
            </a:spcBef>
            <a:spcAft>
              <a:spcPct val="35000"/>
            </a:spcAft>
            <a:buNone/>
          </a:pPr>
          <a:r>
            <a:rPr lang="fr-FR" sz="1400" b="1" kern="1200" dirty="0"/>
            <a:t>Effectif total :</a:t>
          </a:r>
          <a:r>
            <a:rPr lang="fr-FR" sz="1400" kern="1200" dirty="0"/>
            <a:t> 6</a:t>
          </a:r>
        </a:p>
      </dsp:txBody>
      <dsp:txXfrm>
        <a:off x="0" y="1283843"/>
        <a:ext cx="4991962" cy="1283843"/>
      </dsp:txXfrm>
    </dsp:sp>
    <dsp:sp modelId="{30269322-5567-4BBA-88BB-7F2496A47901}">
      <dsp:nvSpPr>
        <dsp:cNvPr id="0" name=""/>
        <dsp:cNvSpPr/>
      </dsp:nvSpPr>
      <dsp:spPr>
        <a:xfrm>
          <a:off x="0" y="2567687"/>
          <a:ext cx="4991962" cy="0"/>
        </a:xfrm>
        <a:prstGeom prst="line">
          <a:avLst/>
        </a:prstGeom>
        <a:gradFill rotWithShape="0">
          <a:gsLst>
            <a:gs pos="0">
              <a:schemeClr val="accent5">
                <a:hueOff val="-1007371"/>
                <a:satOff val="385"/>
                <a:lumOff val="-4706"/>
                <a:alphaOff val="0"/>
                <a:satMod val="103000"/>
                <a:lumMod val="102000"/>
                <a:tint val="94000"/>
              </a:schemeClr>
            </a:gs>
            <a:gs pos="50000">
              <a:schemeClr val="accent5">
                <a:hueOff val="-1007371"/>
                <a:satOff val="385"/>
                <a:lumOff val="-4706"/>
                <a:alphaOff val="0"/>
                <a:satMod val="110000"/>
                <a:lumMod val="100000"/>
                <a:shade val="100000"/>
              </a:schemeClr>
            </a:gs>
            <a:gs pos="100000">
              <a:schemeClr val="accent5">
                <a:hueOff val="-1007371"/>
                <a:satOff val="385"/>
                <a:lumOff val="-4706"/>
                <a:alphaOff val="0"/>
                <a:lumMod val="99000"/>
                <a:satMod val="120000"/>
                <a:shade val="78000"/>
              </a:schemeClr>
            </a:gs>
          </a:gsLst>
          <a:lin ang="5400000" scaled="0"/>
        </a:gradFill>
        <a:ln w="6350" cap="flat" cmpd="sng" algn="ctr">
          <a:solidFill>
            <a:schemeClr val="accent5">
              <a:hueOff val="-1007371"/>
              <a:satOff val="385"/>
              <a:lumOff val="-47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A69F61-F574-487C-A416-F8321443F670}">
      <dsp:nvSpPr>
        <dsp:cNvPr id="0" name=""/>
        <dsp:cNvSpPr/>
      </dsp:nvSpPr>
      <dsp:spPr>
        <a:xfrm>
          <a:off x="0" y="2567687"/>
          <a:ext cx="4991962" cy="128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Poste stage : </a:t>
          </a:r>
          <a:r>
            <a:rPr lang="en-US" sz="1400" b="0" kern="1200" dirty="0" err="1"/>
            <a:t>HelpDesk</a:t>
          </a:r>
          <a:r>
            <a:rPr lang="en-US" sz="1400" b="0" kern="1200" dirty="0"/>
            <a:t> et Sysadmin</a:t>
          </a:r>
        </a:p>
        <a:p>
          <a:pPr marL="0" lvl="0" indent="0" algn="l" defTabSz="622300">
            <a:lnSpc>
              <a:spcPct val="90000"/>
            </a:lnSpc>
            <a:spcBef>
              <a:spcPct val="0"/>
            </a:spcBef>
            <a:spcAft>
              <a:spcPct val="35000"/>
            </a:spcAft>
            <a:buNone/>
          </a:pPr>
          <a:r>
            <a:rPr lang="en-US" sz="1400" b="1" kern="1200" dirty="0"/>
            <a:t>Date : </a:t>
          </a:r>
          <a:r>
            <a:rPr lang="en-US" sz="1400" b="0" kern="1200" dirty="0"/>
            <a:t>2025 , 6 </a:t>
          </a:r>
          <a:r>
            <a:rPr lang="en-US" sz="1400" b="0" kern="1200" dirty="0" err="1"/>
            <a:t>semaine</a:t>
          </a:r>
          <a:endParaRPr lang="en-US" sz="1400" b="0" kern="1200" dirty="0"/>
        </a:p>
      </dsp:txBody>
      <dsp:txXfrm>
        <a:off x="0" y="2567687"/>
        <a:ext cx="4991962" cy="1283843"/>
      </dsp:txXfrm>
    </dsp:sp>
    <dsp:sp modelId="{2ECE7768-E67E-4D50-8040-21A51C6A832E}">
      <dsp:nvSpPr>
        <dsp:cNvPr id="0" name=""/>
        <dsp:cNvSpPr/>
      </dsp:nvSpPr>
      <dsp:spPr>
        <a:xfrm>
          <a:off x="0" y="3851530"/>
          <a:ext cx="4991962" cy="0"/>
        </a:xfrm>
        <a:prstGeom prst="line">
          <a:avLst/>
        </a:prstGeom>
        <a:gradFill rotWithShape="0">
          <a:gsLst>
            <a:gs pos="0">
              <a:schemeClr val="accent5">
                <a:hueOff val="-1511056"/>
                <a:satOff val="577"/>
                <a:lumOff val="-7059"/>
                <a:alphaOff val="0"/>
                <a:satMod val="103000"/>
                <a:lumMod val="102000"/>
                <a:tint val="94000"/>
              </a:schemeClr>
            </a:gs>
            <a:gs pos="50000">
              <a:schemeClr val="accent5">
                <a:hueOff val="-1511056"/>
                <a:satOff val="577"/>
                <a:lumOff val="-7059"/>
                <a:alphaOff val="0"/>
                <a:satMod val="110000"/>
                <a:lumMod val="100000"/>
                <a:shade val="100000"/>
              </a:schemeClr>
            </a:gs>
            <a:gs pos="100000">
              <a:schemeClr val="accent5">
                <a:hueOff val="-1511056"/>
                <a:satOff val="577"/>
                <a:lumOff val="-7059"/>
                <a:alphaOff val="0"/>
                <a:lumMod val="99000"/>
                <a:satMod val="120000"/>
                <a:shade val="78000"/>
              </a:schemeClr>
            </a:gs>
          </a:gsLst>
          <a:lin ang="5400000" scaled="0"/>
        </a:gradFill>
        <a:ln w="6350" cap="flat" cmpd="sng" algn="ctr">
          <a:solidFill>
            <a:schemeClr val="accent5">
              <a:hueOff val="-1511056"/>
              <a:satOff val="577"/>
              <a:lumOff val="-705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2668EC2-A11B-4F53-BE0F-116E9D9A6E05}">
      <dsp:nvSpPr>
        <dsp:cNvPr id="0" name=""/>
        <dsp:cNvSpPr/>
      </dsp:nvSpPr>
      <dsp:spPr>
        <a:xfrm>
          <a:off x="0" y="3851530"/>
          <a:ext cx="4991962" cy="128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dirty="0"/>
            <a:t>Mission : </a:t>
          </a:r>
        </a:p>
        <a:p>
          <a:pPr marL="0" lvl="0" indent="0" algn="l" defTabSz="622300">
            <a:lnSpc>
              <a:spcPct val="90000"/>
            </a:lnSpc>
            <a:spcBef>
              <a:spcPct val="0"/>
            </a:spcBef>
            <a:spcAft>
              <a:spcPct val="35000"/>
            </a:spcAft>
            <a:buNone/>
          </a:pPr>
          <a:r>
            <a:rPr lang="fr-FR" sz="1400" b="1" kern="1200" dirty="0"/>
            <a:t>-</a:t>
          </a:r>
          <a:r>
            <a:rPr lang="fr-FR" sz="1400" kern="1200" dirty="0"/>
            <a:t>Dépannage utilisateurs ( incidents, demandes)</a:t>
          </a:r>
        </a:p>
        <a:p>
          <a:pPr marL="0" lvl="0" indent="0" algn="l" defTabSz="622300">
            <a:lnSpc>
              <a:spcPct val="90000"/>
            </a:lnSpc>
            <a:spcBef>
              <a:spcPct val="0"/>
            </a:spcBef>
            <a:spcAft>
              <a:spcPct val="35000"/>
            </a:spcAft>
            <a:buNone/>
          </a:pPr>
          <a:r>
            <a:rPr lang="fr-FR" sz="1400" kern="1200" dirty="0"/>
            <a:t>-Tâches réseau et système : configuration, maintenance</a:t>
          </a:r>
        </a:p>
        <a:p>
          <a:pPr marL="0" lvl="0" indent="0" algn="l" defTabSz="622300">
            <a:lnSpc>
              <a:spcPct val="90000"/>
            </a:lnSpc>
            <a:spcBef>
              <a:spcPct val="0"/>
            </a:spcBef>
            <a:spcAft>
              <a:spcPct val="35000"/>
            </a:spcAft>
            <a:buNone/>
          </a:pPr>
          <a:r>
            <a:rPr lang="fr-FR" sz="1400" kern="1200" dirty="0"/>
            <a:t>-Développé l’image de l’entreprise sur le WEB</a:t>
          </a:r>
          <a:endParaRPr lang="en-US" sz="1400" kern="1200" dirty="0"/>
        </a:p>
      </dsp:txBody>
      <dsp:txXfrm>
        <a:off x="0" y="3851530"/>
        <a:ext cx="4991962" cy="1283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0B468-5CBB-4F90-83D5-6959F92EA345}">
      <dsp:nvSpPr>
        <dsp:cNvPr id="0" name=""/>
        <dsp:cNvSpPr/>
      </dsp:nvSpPr>
      <dsp:spPr>
        <a:xfrm>
          <a:off x="52" y="122327"/>
          <a:ext cx="5013187" cy="40320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kern="1200" baseline="0"/>
            <a:t>Principaux acteurs du marché :</a:t>
          </a:r>
          <a:endParaRPr lang="en-US" sz="1400" kern="1200"/>
        </a:p>
      </dsp:txBody>
      <dsp:txXfrm>
        <a:off x="52" y="122327"/>
        <a:ext cx="5013187" cy="403200"/>
      </dsp:txXfrm>
    </dsp:sp>
    <dsp:sp modelId="{D64A56DC-C54E-44EA-8370-840638AD33B5}">
      <dsp:nvSpPr>
        <dsp:cNvPr id="0" name=""/>
        <dsp:cNvSpPr/>
      </dsp:nvSpPr>
      <dsp:spPr>
        <a:xfrm>
          <a:off x="52" y="525527"/>
          <a:ext cx="5013187" cy="2939894"/>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baseline="0"/>
            <a:t>Synology : Synology a continué à proposer une gamme variée de NAS, mettant l'accent sur l'expérience utilisateur et les fonctionnalités avancées de gestion des données. </a:t>
          </a:r>
          <a:endParaRPr lang="en-US" sz="1400" kern="1200"/>
        </a:p>
        <a:p>
          <a:pPr marL="114300" lvl="1" indent="-114300" algn="l" defTabSz="622300">
            <a:lnSpc>
              <a:spcPct val="90000"/>
            </a:lnSpc>
            <a:spcBef>
              <a:spcPct val="0"/>
            </a:spcBef>
            <a:spcAft>
              <a:spcPct val="15000"/>
            </a:spcAft>
            <a:buChar char="•"/>
          </a:pPr>
          <a:r>
            <a:rPr lang="fr-FR" sz="1400" kern="1200" baseline="0" dirty="0"/>
            <a:t>QNAP : QNAP a élargi sa gamme de produits pour inclure des modèles haut de gamme adaptée aux entreprises, avec une attention particulière portée à la sécurité et à la connectivité rapide. </a:t>
          </a:r>
          <a:endParaRPr lang="en-US" sz="1400" kern="1200" dirty="0"/>
        </a:p>
        <a:p>
          <a:pPr marL="114300" lvl="1" indent="-114300" algn="l" defTabSz="622300">
            <a:lnSpc>
              <a:spcPct val="90000"/>
            </a:lnSpc>
            <a:spcBef>
              <a:spcPct val="0"/>
            </a:spcBef>
            <a:spcAft>
              <a:spcPct val="15000"/>
            </a:spcAft>
            <a:buChar char="•"/>
          </a:pPr>
          <a:r>
            <a:rPr lang="fr-FR" sz="1400" kern="1200" baseline="0"/>
            <a:t>Western Digital (WD) : WD a introduit de nouveaux modèles de NAS, mettant en avant la fiabilité et la facilité d'utilisation, tout en offrant des solutions de stockage en cloud hybride. Événements et annonces significatifs </a:t>
          </a:r>
          <a:endParaRPr lang="en-US" sz="1400" kern="1200"/>
        </a:p>
      </dsp:txBody>
      <dsp:txXfrm>
        <a:off x="52" y="525527"/>
        <a:ext cx="5013187" cy="2939894"/>
      </dsp:txXfrm>
    </dsp:sp>
    <dsp:sp modelId="{D25C5AAF-FAEF-448F-B7ED-66658D55982C}">
      <dsp:nvSpPr>
        <dsp:cNvPr id="0" name=""/>
        <dsp:cNvSpPr/>
      </dsp:nvSpPr>
      <dsp:spPr>
        <a:xfrm>
          <a:off x="5715085" y="122327"/>
          <a:ext cx="5013187" cy="403200"/>
        </a:xfrm>
        <a:prstGeom prst="rect">
          <a:avLst/>
        </a:prstGeom>
        <a:gradFill rotWithShape="0">
          <a:gsLst>
            <a:gs pos="0">
              <a:schemeClr val="accent2">
                <a:hueOff val="-1488843"/>
                <a:satOff val="-577"/>
                <a:lumOff val="7059"/>
                <a:alphaOff val="0"/>
                <a:lumMod val="110000"/>
                <a:satMod val="105000"/>
                <a:tint val="67000"/>
              </a:schemeClr>
            </a:gs>
            <a:gs pos="50000">
              <a:schemeClr val="accent2">
                <a:hueOff val="-1488843"/>
                <a:satOff val="-577"/>
                <a:lumOff val="7059"/>
                <a:alphaOff val="0"/>
                <a:lumMod val="105000"/>
                <a:satMod val="103000"/>
                <a:tint val="73000"/>
              </a:schemeClr>
            </a:gs>
            <a:gs pos="100000">
              <a:schemeClr val="accent2">
                <a:hueOff val="-1488843"/>
                <a:satOff val="-577"/>
                <a:lumOff val="7059"/>
                <a:alphaOff val="0"/>
                <a:lumMod val="105000"/>
                <a:satMod val="109000"/>
                <a:tint val="81000"/>
              </a:schemeClr>
            </a:gs>
          </a:gsLst>
          <a:lin ang="5400000" scaled="0"/>
        </a:gradFill>
        <a:ln w="6350" cap="flat" cmpd="sng" algn="ctr">
          <a:solidFill>
            <a:schemeClr val="accent2">
              <a:hueOff val="-1488843"/>
              <a:satOff val="-577"/>
              <a:lumOff val="705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kern="1200" baseline="0"/>
            <a:t>Chronologies :</a:t>
          </a:r>
          <a:endParaRPr lang="en-US" sz="1400" kern="1200"/>
        </a:p>
      </dsp:txBody>
      <dsp:txXfrm>
        <a:off x="5715085" y="122327"/>
        <a:ext cx="5013187" cy="403200"/>
      </dsp:txXfrm>
    </dsp:sp>
    <dsp:sp modelId="{C628F2BA-5356-453C-8909-43A48F3865F8}">
      <dsp:nvSpPr>
        <dsp:cNvPr id="0" name=""/>
        <dsp:cNvSpPr/>
      </dsp:nvSpPr>
      <dsp:spPr>
        <a:xfrm>
          <a:off x="5715085" y="525527"/>
          <a:ext cx="5013187" cy="2939894"/>
        </a:xfrm>
        <a:prstGeom prst="rect">
          <a:avLst/>
        </a:prstGeom>
        <a:solidFill>
          <a:schemeClr val="accent2">
            <a:tint val="40000"/>
            <a:alpha val="90000"/>
            <a:hueOff val="-1681529"/>
            <a:satOff val="12497"/>
            <a:lumOff val="1415"/>
            <a:alphaOff val="0"/>
          </a:schemeClr>
        </a:solidFill>
        <a:ln w="6350" cap="flat" cmpd="sng" algn="ctr">
          <a:solidFill>
            <a:schemeClr val="accent2">
              <a:tint val="40000"/>
              <a:alpha val="90000"/>
              <a:hueOff val="-1681529"/>
              <a:satOff val="12497"/>
              <a:lumOff val="14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baseline="0"/>
            <a:t>Septembre 2022 - Salon de l'IFA : Plusieurs fabricants ont profité de l'IFA pour dévoiler de nouveaux modèles de NAS, mettant en avant des capacités de stockage accrues et des fonctionnalités de sécurité améliorées. </a:t>
          </a:r>
          <a:endParaRPr lang="en-US" sz="1400" kern="1200"/>
        </a:p>
        <a:p>
          <a:pPr marL="114300" lvl="1" indent="-114300" algn="l" defTabSz="622300">
            <a:lnSpc>
              <a:spcPct val="90000"/>
            </a:lnSpc>
            <a:spcBef>
              <a:spcPct val="0"/>
            </a:spcBef>
            <a:spcAft>
              <a:spcPct val="15000"/>
            </a:spcAft>
            <a:buChar char="•"/>
          </a:pPr>
          <a:r>
            <a:rPr lang="fr-FR" sz="1400" kern="1200" baseline="0"/>
            <a:t>Janvier 2023 - CES (Consumer Electronics Show) : Des annonces ont été faites concernant l'intégration de l'intelligence artificielle dans les NAS, avec des démonstrations de reconnaissance d'images et de tri automatique des fichiers. </a:t>
          </a:r>
          <a:endParaRPr lang="en-US" sz="1400" kern="1200"/>
        </a:p>
        <a:p>
          <a:pPr marL="114300" lvl="1" indent="-114300" algn="l" defTabSz="622300">
            <a:lnSpc>
              <a:spcPct val="90000"/>
            </a:lnSpc>
            <a:spcBef>
              <a:spcPct val="0"/>
            </a:spcBef>
            <a:spcAft>
              <a:spcPct val="15000"/>
            </a:spcAft>
            <a:buChar char="•"/>
          </a:pPr>
          <a:r>
            <a:rPr lang="fr-FR" sz="1400" kern="1200" baseline="0"/>
            <a:t>Mars 2024 - Événement de l'industrie du stockage : Cet événement a été marqué par des discussions approfondies sur l'évolution de la connectivité des NAS, avec une mise en avant de la connectivité 10 GbE et même 25 GbE pour les modèles haut de gamme.</a:t>
          </a:r>
          <a:endParaRPr lang="en-US" sz="1400" kern="1200"/>
        </a:p>
      </dsp:txBody>
      <dsp:txXfrm>
        <a:off x="5715085" y="525527"/>
        <a:ext cx="5013187" cy="29398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2AA239E-6632-4682-32AF-5148EC959A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818D349-E45A-D0D0-699E-448D5E74A7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FB22C3-BAC3-494B-B1B1-BD4FB22C2638}" type="datetimeFigureOut">
              <a:rPr lang="fr-FR" smtClean="0"/>
              <a:t>22/05/2025</a:t>
            </a:fld>
            <a:endParaRPr lang="fr-FR"/>
          </a:p>
        </p:txBody>
      </p:sp>
      <p:sp>
        <p:nvSpPr>
          <p:cNvPr id="4" name="Espace réservé du pied de page 3">
            <a:extLst>
              <a:ext uri="{FF2B5EF4-FFF2-40B4-BE49-F238E27FC236}">
                <a16:creationId xmlns:a16="http://schemas.microsoft.com/office/drawing/2014/main" id="{C3BDD4C8-5A71-9BF4-C043-26755202B8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3C8CA2-C116-1B1F-0C33-4A6DCBAC55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D0350-0D8F-4704-ADB0-29B48F876C7E}" type="slidenum">
              <a:rPr lang="fr-FR" smtClean="0"/>
              <a:t>‹N°›</a:t>
            </a:fld>
            <a:endParaRPr lang="fr-FR"/>
          </a:p>
        </p:txBody>
      </p:sp>
    </p:spTree>
    <p:extLst>
      <p:ext uri="{BB962C8B-B14F-4D97-AF65-F5344CB8AC3E}">
        <p14:creationId xmlns:p14="http://schemas.microsoft.com/office/powerpoint/2010/main" val="2141532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407C5-FCD3-4291-AC04-787F7050AAA3}" type="datetimeFigureOut">
              <a:rPr lang="fr-FR" smtClean="0"/>
              <a:t>22/05/2025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F0FA1-3553-42BA-8C24-228B76FA71D4}" type="slidenum">
              <a:rPr lang="fr-FR" smtClean="0"/>
              <a:t>‹N°›</a:t>
            </a:fld>
            <a:endParaRPr lang="fr-FR"/>
          </a:p>
        </p:txBody>
      </p:sp>
    </p:spTree>
    <p:extLst>
      <p:ext uri="{BB962C8B-B14F-4D97-AF65-F5344CB8AC3E}">
        <p14:creationId xmlns:p14="http://schemas.microsoft.com/office/powerpoint/2010/main" val="10691146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BTS SIO</a:t>
            </a:r>
            <a:r>
              <a:rPr lang="fr-FR" dirty="0"/>
              <a:t> </a:t>
            </a:r>
            <a:r>
              <a:rPr lang="fr-FR" b="1" dirty="0"/>
              <a:t>Option SISR</a:t>
            </a:r>
            <a:r>
              <a:rPr lang="fr-FR" dirty="0"/>
              <a:t> </a:t>
            </a:r>
            <a:r>
              <a:rPr lang="fr-FR" b="1" dirty="0"/>
              <a:t>E5 : Conception et maintenance de solutions informatiques</a:t>
            </a:r>
            <a:r>
              <a:rPr lang="fr-FR" dirty="0"/>
              <a:t> </a:t>
            </a:r>
          </a:p>
          <a:p>
            <a:r>
              <a:rPr lang="fr-FR" b="1" dirty="0"/>
              <a:t>Projets réalisés + Veille technologique</a:t>
            </a:r>
            <a:endParaRPr lang="fr-FR" dirty="0"/>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1</a:t>
            </a:fld>
            <a:endParaRPr lang="fr-FR"/>
          </a:p>
        </p:txBody>
      </p:sp>
    </p:spTree>
    <p:extLst>
      <p:ext uri="{BB962C8B-B14F-4D97-AF65-F5344CB8AC3E}">
        <p14:creationId xmlns:p14="http://schemas.microsoft.com/office/powerpoint/2010/main" val="179879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Objectif : Authentification centralisée + Gestion utilisateurs</a:t>
            </a:r>
            <a:r>
              <a:rPr lang="fr-FR" dirty="0"/>
              <a:t> </a:t>
            </a:r>
          </a:p>
          <a:p>
            <a:r>
              <a:rPr lang="fr-FR" b="1" dirty="0"/>
              <a:t>GPO : Gestion des permissions, mises à jour (WSUS)</a:t>
            </a:r>
            <a:r>
              <a:rPr lang="fr-FR" dirty="0"/>
              <a:t> </a:t>
            </a:r>
          </a:p>
          <a:p>
            <a:r>
              <a:rPr lang="fr-FR" b="1" dirty="0"/>
              <a:t>Sécurité : Réduction des erreurs humaines</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Résultats : Simplification gestion comptes + droits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10</a:t>
            </a:fld>
            <a:endParaRPr lang="fr-FR"/>
          </a:p>
        </p:txBody>
      </p:sp>
    </p:spTree>
    <p:extLst>
      <p:ext uri="{BB962C8B-B14F-4D97-AF65-F5344CB8AC3E}">
        <p14:creationId xmlns:p14="http://schemas.microsoft.com/office/powerpoint/2010/main" val="1168839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Avantages</a:t>
            </a:r>
            <a:r>
              <a:rPr lang="fr-FR" dirty="0"/>
              <a:t> : Consolidation services + Réduction coûts + open source</a:t>
            </a:r>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12</a:t>
            </a:fld>
            <a:endParaRPr lang="fr-FR"/>
          </a:p>
        </p:txBody>
      </p:sp>
    </p:spTree>
    <p:extLst>
      <p:ext uri="{BB962C8B-B14F-4D97-AF65-F5344CB8AC3E}">
        <p14:creationId xmlns:p14="http://schemas.microsoft.com/office/powerpoint/2010/main" val="324134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dirty="0"/>
              <a:t>Objectif : Gestion des incidents et demandes (Helpdesk IT)</a:t>
            </a:r>
          </a:p>
          <a:p>
            <a:pPr>
              <a:buNone/>
            </a:pPr>
            <a:r>
              <a:rPr lang="fr-FR" dirty="0"/>
              <a:t>Gestion du parc : Matériel, logiciels, licences</a:t>
            </a:r>
          </a:p>
          <a:p>
            <a:pPr>
              <a:buNone/>
            </a:pPr>
            <a:r>
              <a:rPr lang="fr-FR" dirty="0"/>
              <a:t>Fonctionnalités : Tickets, </a:t>
            </a:r>
            <a:r>
              <a:rPr lang="fr-FR" dirty="0" err="1"/>
              <a:t>Reporting</a:t>
            </a:r>
            <a:r>
              <a:rPr lang="fr-FR" dirty="0"/>
              <a:t>, Documentation</a:t>
            </a:r>
          </a:p>
          <a:p>
            <a:r>
              <a:rPr lang="fr-FR" dirty="0"/>
              <a:t>Résultats : Automatisation gestion + Temps réduit IT</a:t>
            </a:r>
          </a:p>
          <a:p>
            <a:endParaRPr lang="fr-FR" dirty="0"/>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14</a:t>
            </a:fld>
            <a:endParaRPr lang="fr-FR"/>
          </a:p>
        </p:txBody>
      </p:sp>
    </p:spTree>
    <p:extLst>
      <p:ext uri="{BB962C8B-B14F-4D97-AF65-F5344CB8AC3E}">
        <p14:creationId xmlns:p14="http://schemas.microsoft.com/office/powerpoint/2010/main" val="2788958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dirty="0"/>
              <a:t>Supervision des services informatiques</a:t>
            </a:r>
          </a:p>
          <a:p>
            <a:pPr>
              <a:buNone/>
            </a:pPr>
            <a:r>
              <a:rPr lang="fr-FR" dirty="0"/>
              <a:t>Alertes pannes personnalisées</a:t>
            </a:r>
          </a:p>
          <a:p>
            <a:pPr>
              <a:buNone/>
            </a:pPr>
            <a:r>
              <a:rPr lang="fr-FR" dirty="0"/>
              <a:t>Rapports/Statistiques : Disponibilité systèmes</a:t>
            </a:r>
          </a:p>
          <a:p>
            <a:pPr>
              <a:buNone/>
            </a:pPr>
            <a:r>
              <a:rPr lang="fr-FR" dirty="0"/>
              <a:t>Facilité d’installation + Interface conviviale</a:t>
            </a:r>
          </a:p>
          <a:p>
            <a:r>
              <a:rPr lang="fr-FR" dirty="0"/>
              <a:t>Résultat : Meilleur suivi + Réactivité sur incidents</a:t>
            </a:r>
          </a:p>
          <a:p>
            <a:endParaRPr lang="fr-FR" dirty="0"/>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15</a:t>
            </a:fld>
            <a:endParaRPr lang="fr-FR"/>
          </a:p>
        </p:txBody>
      </p:sp>
    </p:spTree>
    <p:extLst>
      <p:ext uri="{BB962C8B-B14F-4D97-AF65-F5344CB8AC3E}">
        <p14:creationId xmlns:p14="http://schemas.microsoft.com/office/powerpoint/2010/main" val="368340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dirty="0"/>
              <a:t>NAS : </a:t>
            </a:r>
            <a:r>
              <a:rPr lang="fr-FR" dirty="0" err="1"/>
              <a:t>Definition</a:t>
            </a:r>
            <a:r>
              <a:rPr lang="fr-FR" dirty="0"/>
              <a:t> (Stockage réseau centralisé)</a:t>
            </a:r>
          </a:p>
          <a:p>
            <a:pPr>
              <a:buNone/>
            </a:pPr>
            <a:r>
              <a:rPr lang="fr-FR" dirty="0"/>
              <a:t>Avantages : Capacité, Partage, Simplicité</a:t>
            </a:r>
          </a:p>
          <a:p>
            <a:pPr>
              <a:buNone/>
            </a:pPr>
            <a:r>
              <a:rPr lang="fr-FR" dirty="0"/>
              <a:t>OS populaires : QTS, DSM, </a:t>
            </a:r>
            <a:r>
              <a:rPr lang="fr-FR" dirty="0" err="1"/>
              <a:t>OpenMediaVault</a:t>
            </a:r>
            <a:endParaRPr lang="fr-FR" dirty="0"/>
          </a:p>
          <a:p>
            <a:pPr>
              <a:buNone/>
            </a:pPr>
            <a:r>
              <a:rPr lang="fr-FR" dirty="0"/>
              <a:t>Cas d’usage en entreprise</a:t>
            </a:r>
          </a:p>
          <a:p>
            <a:r>
              <a:rPr lang="fr-FR" dirty="0"/>
              <a:t>Lien avec </a:t>
            </a:r>
            <a:r>
              <a:rPr lang="fr-FR" dirty="0" err="1"/>
              <a:t>TrueNAS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16</a:t>
            </a:fld>
            <a:endParaRPr lang="fr-FR"/>
          </a:p>
        </p:txBody>
      </p:sp>
    </p:spTree>
    <p:extLst>
      <p:ext uri="{BB962C8B-B14F-4D97-AF65-F5344CB8AC3E}">
        <p14:creationId xmlns:p14="http://schemas.microsoft.com/office/powerpoint/2010/main" val="53750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dirty="0"/>
              <a:t>Synology</a:t>
            </a:r>
            <a:r>
              <a:rPr lang="fr-FR" dirty="0"/>
              <a:t> et </a:t>
            </a:r>
            <a:r>
              <a:rPr lang="fr-FR" b="1" dirty="0"/>
              <a:t>QNAP</a:t>
            </a:r>
            <a:r>
              <a:rPr lang="fr-FR" dirty="0"/>
              <a:t> lancent des NAS plus puissants (SSD, </a:t>
            </a:r>
            <a:r>
              <a:rPr lang="fr-FR" dirty="0" err="1"/>
              <a:t>NVMe</a:t>
            </a:r>
            <a:r>
              <a:rPr lang="fr-FR" dirty="0"/>
              <a:t>). </a:t>
            </a:r>
          </a:p>
          <a:p>
            <a:pPr algn="l"/>
            <a:r>
              <a:rPr lang="fr-FR" dirty="0"/>
              <a:t>Renforcement de la sécurité contre les ransomware. </a:t>
            </a:r>
          </a:p>
          <a:p>
            <a:pPr algn="l"/>
            <a:r>
              <a:rPr lang="fr-FR" dirty="0"/>
              <a:t>Intégration cloud et solutions </a:t>
            </a:r>
            <a:r>
              <a:rPr lang="fr-FR" dirty="0" err="1"/>
              <a:t>multi-site</a:t>
            </a:r>
            <a:r>
              <a:rPr lang="fr-FR" dirty="0"/>
              <a:t> en hausse</a:t>
            </a:r>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19</a:t>
            </a:fld>
            <a:endParaRPr lang="fr-FR"/>
          </a:p>
        </p:txBody>
      </p:sp>
    </p:spTree>
    <p:extLst>
      <p:ext uri="{BB962C8B-B14F-4D97-AF65-F5344CB8AC3E}">
        <p14:creationId xmlns:p14="http://schemas.microsoft.com/office/powerpoint/2010/main" val="1585209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b="1" dirty="0"/>
              <a:t>Bandes LTO</a:t>
            </a:r>
          </a:p>
          <a:p>
            <a:pPr>
              <a:buFont typeface="Arial" panose="020B0604020202020204" pitchFamily="34" charset="0"/>
              <a:buChar char="•"/>
            </a:pPr>
            <a:r>
              <a:rPr lang="fr-FR" b="1" dirty="0"/>
              <a:t>LTO-9</a:t>
            </a:r>
            <a:r>
              <a:rPr lang="fr-FR" dirty="0"/>
              <a:t> largement adopté (18 To natifs). </a:t>
            </a:r>
          </a:p>
          <a:p>
            <a:pPr>
              <a:buFont typeface="Arial" panose="020B0604020202020204" pitchFamily="34" charset="0"/>
              <a:buChar char="•"/>
            </a:pPr>
            <a:r>
              <a:rPr lang="fr-FR" dirty="0"/>
              <a:t>Préparation de </a:t>
            </a:r>
            <a:r>
              <a:rPr lang="fr-FR" b="1" dirty="0"/>
              <a:t>LTO-10</a:t>
            </a:r>
            <a:r>
              <a:rPr lang="fr-FR" dirty="0"/>
              <a:t> (36 To natifs, sortie prévue 2024/2025). </a:t>
            </a:r>
          </a:p>
          <a:p>
            <a:pPr>
              <a:buFont typeface="Arial" panose="020B0604020202020204" pitchFamily="34" charset="0"/>
              <a:buChar char="•"/>
            </a:pPr>
            <a:r>
              <a:rPr lang="fr-FR" dirty="0"/>
              <a:t>Focus sur durabilité, cybersécurité (WORM, chiffrement) et intégration cloud hybride.</a:t>
            </a:r>
          </a:p>
          <a:p>
            <a:endParaRPr lang="fr-FR" dirty="0"/>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20</a:t>
            </a:fld>
            <a:endParaRPr lang="fr-FR"/>
          </a:p>
        </p:txBody>
      </p:sp>
    </p:spTree>
    <p:extLst>
      <p:ext uri="{BB962C8B-B14F-4D97-AF65-F5344CB8AC3E}">
        <p14:creationId xmlns:p14="http://schemas.microsoft.com/office/powerpoint/2010/main" val="2767653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1" i="0" dirty="0">
                <a:effectLst/>
                <a:latin typeface="Söhne"/>
              </a:rPr>
              <a:t>Avantages des Bandes LTO :</a:t>
            </a:r>
          </a:p>
          <a:p>
            <a:pPr algn="l">
              <a:buFont typeface="+mj-lt"/>
              <a:buAutoNum type="arabicPeriod"/>
            </a:pPr>
            <a:r>
              <a:rPr lang="fr-FR" b="1" i="0" dirty="0">
                <a:solidFill>
                  <a:srgbClr val="D1D5DB"/>
                </a:solidFill>
                <a:effectLst/>
                <a:latin typeface="Söhne"/>
              </a:rPr>
              <a:t>Capacité de Stockage Élevée :</a:t>
            </a:r>
            <a:r>
              <a:rPr lang="fr-FR" b="0" i="0" dirty="0">
                <a:solidFill>
                  <a:srgbClr val="D1D5DB"/>
                </a:solidFill>
                <a:effectLst/>
                <a:latin typeface="Söhne"/>
              </a:rPr>
              <a:t> Les bandes LTO offrent une capacité de stockage élevée, évoluant d'une génération à l'autre (plusieurs téraoctets par bande).</a:t>
            </a:r>
          </a:p>
          <a:p>
            <a:pPr algn="l">
              <a:buFont typeface="+mj-lt"/>
              <a:buAutoNum type="arabicPeriod"/>
            </a:pPr>
            <a:r>
              <a:rPr lang="fr-FR" b="1" i="0" dirty="0">
                <a:solidFill>
                  <a:srgbClr val="D1D5DB"/>
                </a:solidFill>
                <a:effectLst/>
                <a:latin typeface="Söhne"/>
              </a:rPr>
              <a:t>Fiabilité et Durabilité :</a:t>
            </a:r>
            <a:r>
              <a:rPr lang="fr-FR" b="0" i="0" dirty="0">
                <a:solidFill>
                  <a:srgbClr val="D1D5DB"/>
                </a:solidFill>
                <a:effectLst/>
                <a:latin typeface="Söhne"/>
              </a:rPr>
              <a:t> Elles sont connues pour leur fiabilité et leur durabilité, offrant une longue durée de vie pour la conservation des données.</a:t>
            </a:r>
          </a:p>
          <a:p>
            <a:pPr algn="l">
              <a:buFont typeface="+mj-lt"/>
              <a:buAutoNum type="arabicPeriod"/>
            </a:pPr>
            <a:r>
              <a:rPr lang="fr-FR" b="1" i="0" dirty="0">
                <a:solidFill>
                  <a:srgbClr val="D1D5DB"/>
                </a:solidFill>
                <a:effectLst/>
                <a:latin typeface="Söhne"/>
              </a:rPr>
              <a:t>Coût par To Avantageux :</a:t>
            </a:r>
            <a:r>
              <a:rPr lang="fr-FR" b="0" i="0" dirty="0">
                <a:solidFill>
                  <a:srgbClr val="D1D5DB"/>
                </a:solidFill>
                <a:effectLst/>
                <a:latin typeface="Söhne"/>
              </a:rPr>
              <a:t> Le coût par téraoctet est souvent plus avantageux par rapport à d'autres solutions de stockage, surtout pour de grandes quantités de données.</a:t>
            </a:r>
          </a:p>
          <a:p>
            <a:pPr algn="l">
              <a:buFont typeface="+mj-lt"/>
              <a:buAutoNum type="arabicPeriod"/>
            </a:pPr>
            <a:r>
              <a:rPr lang="fr-FR" b="1" i="0" dirty="0">
                <a:solidFill>
                  <a:srgbClr val="D1D5DB"/>
                </a:solidFill>
                <a:effectLst/>
                <a:latin typeface="Söhne"/>
              </a:rPr>
              <a:t>Performance :</a:t>
            </a:r>
            <a:r>
              <a:rPr lang="fr-FR" b="0" i="0" dirty="0">
                <a:solidFill>
                  <a:srgbClr val="D1D5DB"/>
                </a:solidFill>
                <a:effectLst/>
                <a:latin typeface="Söhne"/>
              </a:rPr>
              <a:t> Les vitesses de transfert élevées permettent des sauvegardes rapides et des restaurations rapides de données.</a:t>
            </a:r>
          </a:p>
          <a:p>
            <a:pPr algn="l">
              <a:buFont typeface="+mj-lt"/>
              <a:buAutoNum type="arabicPeriod"/>
            </a:pPr>
            <a:r>
              <a:rPr lang="fr-FR" b="1" i="0" dirty="0">
                <a:solidFill>
                  <a:srgbClr val="D1D5DB"/>
                </a:solidFill>
                <a:effectLst/>
                <a:latin typeface="Söhne"/>
              </a:rPr>
              <a:t>Compatibilité et Longévité :</a:t>
            </a:r>
            <a:r>
              <a:rPr lang="fr-FR" b="0" i="0" dirty="0">
                <a:solidFill>
                  <a:srgbClr val="D1D5DB"/>
                </a:solidFill>
                <a:effectLst/>
                <a:latin typeface="Söhne"/>
              </a:rPr>
              <a:t> La rétrocompatibilité entre les générations de bandes LTO garantit la lecture des bandes plus anciennes et une certaine pérennité dans le stockage.</a:t>
            </a:r>
          </a:p>
          <a:p>
            <a:pPr algn="l"/>
            <a:r>
              <a:rPr lang="fr-FR" b="1" i="0" dirty="0">
                <a:effectLst/>
                <a:latin typeface="Söhne"/>
              </a:rPr>
              <a:t>Types de Bandes LTO :</a:t>
            </a:r>
          </a:p>
          <a:p>
            <a:pPr algn="l">
              <a:buFont typeface="+mj-lt"/>
              <a:buAutoNum type="arabicPeriod"/>
            </a:pPr>
            <a:r>
              <a:rPr lang="fr-FR" b="1" i="0" dirty="0">
                <a:solidFill>
                  <a:srgbClr val="D1D5DB"/>
                </a:solidFill>
                <a:effectLst/>
                <a:latin typeface="Söhne"/>
              </a:rPr>
              <a:t>LTO-1 à LTO-8 :</a:t>
            </a:r>
            <a:r>
              <a:rPr lang="fr-FR" b="0" i="0" dirty="0">
                <a:solidFill>
                  <a:srgbClr val="D1D5DB"/>
                </a:solidFill>
                <a:effectLst/>
                <a:latin typeface="Söhne"/>
              </a:rPr>
              <a:t> Les différentes générations de bandes LTO, chacune offrant une capacité de stockage et des performances spécifiques.</a:t>
            </a:r>
          </a:p>
          <a:p>
            <a:pPr algn="l">
              <a:buFont typeface="+mj-lt"/>
              <a:buAutoNum type="arabicPeriod"/>
            </a:pPr>
            <a:r>
              <a:rPr lang="fr-FR" b="1" i="0" dirty="0">
                <a:solidFill>
                  <a:srgbClr val="D1D5DB"/>
                </a:solidFill>
                <a:effectLst/>
                <a:latin typeface="Söhne"/>
              </a:rPr>
              <a:t>LTO </a:t>
            </a:r>
            <a:r>
              <a:rPr lang="fr-FR" b="1" i="0" dirty="0" err="1">
                <a:solidFill>
                  <a:srgbClr val="D1D5DB"/>
                </a:solidFill>
                <a:effectLst/>
                <a:latin typeface="Söhne"/>
              </a:rPr>
              <a:t>Ultrium</a:t>
            </a:r>
            <a:r>
              <a:rPr lang="fr-FR" b="1" i="0" dirty="0">
                <a:solidFill>
                  <a:srgbClr val="D1D5DB"/>
                </a:solidFill>
                <a:effectLst/>
                <a:latin typeface="Söhne"/>
              </a:rPr>
              <a:t> :</a:t>
            </a:r>
            <a:r>
              <a:rPr lang="fr-FR" b="0" i="0" dirty="0">
                <a:solidFill>
                  <a:srgbClr val="D1D5DB"/>
                </a:solidFill>
                <a:effectLst/>
                <a:latin typeface="Söhne"/>
              </a:rPr>
              <a:t> La gamme principale de bandes LTO, utilisée dans des environnements professionnels pour la sauvegarde et l'archivage.</a:t>
            </a:r>
          </a:p>
          <a:p>
            <a:pPr algn="l">
              <a:buFont typeface="+mj-lt"/>
              <a:buAutoNum type="arabicPeriod"/>
            </a:pPr>
            <a:r>
              <a:rPr lang="fr-FR" b="1" i="0" dirty="0">
                <a:solidFill>
                  <a:srgbClr val="D1D5DB"/>
                </a:solidFill>
                <a:effectLst/>
                <a:latin typeface="Söhne"/>
              </a:rPr>
              <a:t>LTO WORM (Write Once, Read </a:t>
            </a:r>
            <a:r>
              <a:rPr lang="fr-FR" b="1" i="0" dirty="0" err="1">
                <a:solidFill>
                  <a:srgbClr val="D1D5DB"/>
                </a:solidFill>
                <a:effectLst/>
                <a:latin typeface="Söhne"/>
              </a:rPr>
              <a:t>Many</a:t>
            </a:r>
            <a:r>
              <a:rPr lang="fr-FR" b="1" i="0" dirty="0">
                <a:solidFill>
                  <a:srgbClr val="D1D5DB"/>
                </a:solidFill>
                <a:effectLst/>
                <a:latin typeface="Söhne"/>
              </a:rPr>
              <a:t>) :</a:t>
            </a:r>
            <a:r>
              <a:rPr lang="fr-FR" b="0" i="0" dirty="0">
                <a:solidFill>
                  <a:srgbClr val="D1D5DB"/>
                </a:solidFill>
                <a:effectLst/>
                <a:latin typeface="Söhne"/>
              </a:rPr>
              <a:t> Une variante spécifique permettant de créer des copies de données en lecture seule pour des exigences de conformité et de réglementation.</a:t>
            </a:r>
          </a:p>
          <a:p>
            <a:pPr algn="l">
              <a:buFont typeface="+mj-lt"/>
              <a:buAutoNum type="arabicPeriod"/>
            </a:pPr>
            <a:r>
              <a:rPr lang="fr-FR" b="1" i="0" dirty="0">
                <a:solidFill>
                  <a:srgbClr val="D1D5DB"/>
                </a:solidFill>
                <a:effectLst/>
                <a:latin typeface="Söhne"/>
              </a:rPr>
              <a:t>LTO MP (</a:t>
            </a:r>
            <a:r>
              <a:rPr lang="fr-FR" b="1" i="0" dirty="0" err="1">
                <a:solidFill>
                  <a:srgbClr val="D1D5DB"/>
                </a:solidFill>
                <a:effectLst/>
                <a:latin typeface="Söhne"/>
              </a:rPr>
              <a:t>Metal</a:t>
            </a:r>
            <a:r>
              <a:rPr lang="fr-FR" b="1" i="0" dirty="0">
                <a:solidFill>
                  <a:srgbClr val="D1D5DB"/>
                </a:solidFill>
                <a:effectLst/>
                <a:latin typeface="Söhne"/>
              </a:rPr>
              <a:t> </a:t>
            </a:r>
            <a:r>
              <a:rPr lang="fr-FR" b="1" i="0" dirty="0" err="1">
                <a:solidFill>
                  <a:srgbClr val="D1D5DB"/>
                </a:solidFill>
                <a:effectLst/>
                <a:latin typeface="Söhne"/>
              </a:rPr>
              <a:t>Particle</a:t>
            </a:r>
            <a:r>
              <a:rPr lang="fr-FR" b="1" i="0" dirty="0">
                <a:solidFill>
                  <a:srgbClr val="D1D5DB"/>
                </a:solidFill>
                <a:effectLst/>
                <a:latin typeface="Söhne"/>
              </a:rPr>
              <a:t>) vs LTO </a:t>
            </a:r>
            <a:r>
              <a:rPr lang="fr-FR" b="1" i="0" dirty="0" err="1">
                <a:solidFill>
                  <a:srgbClr val="D1D5DB"/>
                </a:solidFill>
                <a:effectLst/>
                <a:latin typeface="Söhne"/>
              </a:rPr>
              <a:t>BaFe</a:t>
            </a:r>
            <a:r>
              <a:rPr lang="fr-FR" b="1" i="0" dirty="0">
                <a:solidFill>
                  <a:srgbClr val="D1D5DB"/>
                </a:solidFill>
                <a:effectLst/>
                <a:latin typeface="Söhne"/>
              </a:rPr>
              <a:t> (</a:t>
            </a:r>
            <a:r>
              <a:rPr lang="fr-FR" b="1" i="0" dirty="0" err="1">
                <a:solidFill>
                  <a:srgbClr val="D1D5DB"/>
                </a:solidFill>
                <a:effectLst/>
                <a:latin typeface="Söhne"/>
              </a:rPr>
              <a:t>Barium</a:t>
            </a:r>
            <a:r>
              <a:rPr lang="fr-FR" b="1" i="0" dirty="0">
                <a:solidFill>
                  <a:srgbClr val="D1D5DB"/>
                </a:solidFill>
                <a:effectLst/>
                <a:latin typeface="Söhne"/>
              </a:rPr>
              <a:t> Ferrite) :</a:t>
            </a:r>
            <a:r>
              <a:rPr lang="fr-FR" b="0" i="0" dirty="0">
                <a:solidFill>
                  <a:srgbClr val="D1D5DB"/>
                </a:solidFill>
                <a:effectLst/>
                <a:latin typeface="Söhne"/>
              </a:rPr>
              <a:t> Différents types d'éléments magnétiques utilisés dans les bandes LTO, avec des différences de densité et de performances.</a:t>
            </a:r>
          </a:p>
          <a:p>
            <a:endParaRPr lang="fr-FR" dirty="0"/>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21</a:t>
            </a:fld>
            <a:endParaRPr lang="fr-FR"/>
          </a:p>
        </p:txBody>
      </p:sp>
    </p:spTree>
    <p:extLst>
      <p:ext uri="{BB962C8B-B14F-4D97-AF65-F5344CB8AC3E}">
        <p14:creationId xmlns:p14="http://schemas.microsoft.com/office/powerpoint/2010/main" val="2321447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FR" b="1" dirty="0"/>
              <a:t>Résumé des projets :</a:t>
            </a:r>
            <a:endParaRPr lang="fr-FR" dirty="0"/>
          </a:p>
          <a:p>
            <a:pPr>
              <a:buFont typeface="Arial" panose="020B0604020202020204" pitchFamily="34" charset="0"/>
              <a:buChar char="•"/>
            </a:pPr>
            <a:r>
              <a:rPr lang="fr-FR" dirty="0"/>
              <a:t>Activités principales (exemples concrets). </a:t>
            </a:r>
          </a:p>
          <a:p>
            <a:pPr>
              <a:buFont typeface="Arial" panose="020B0604020202020204" pitchFamily="34" charset="0"/>
              <a:buChar char="•"/>
            </a:pPr>
            <a:r>
              <a:rPr lang="fr-FR" dirty="0"/>
              <a:t>Solutions apportées (résultats).</a:t>
            </a:r>
          </a:p>
          <a:p>
            <a:pPr>
              <a:buNone/>
            </a:pPr>
            <a:r>
              <a:rPr lang="fr-FR" b="1" dirty="0"/>
              <a:t>Compétences clés :</a:t>
            </a:r>
            <a:endParaRPr lang="fr-FR" dirty="0"/>
          </a:p>
          <a:p>
            <a:pPr>
              <a:buFont typeface="Arial" panose="020B0604020202020204" pitchFamily="34" charset="0"/>
              <a:buChar char="•"/>
            </a:pPr>
            <a:r>
              <a:rPr lang="fr-FR" dirty="0"/>
              <a:t>Techniques apprises (réseau, supervision, virtualisation).</a:t>
            </a:r>
          </a:p>
          <a:p>
            <a:pPr>
              <a:buFont typeface="Arial" panose="020B0604020202020204" pitchFamily="34" charset="0"/>
              <a:buChar char="•"/>
            </a:pPr>
            <a:r>
              <a:rPr lang="fr-FR" dirty="0"/>
              <a:t>Méthodes (analyse, résolution, documentation).</a:t>
            </a:r>
          </a:p>
          <a:p>
            <a:pPr>
              <a:buNone/>
            </a:pPr>
            <a:r>
              <a:rPr lang="fr-FR" b="1" dirty="0"/>
              <a:t>Enrichissement personnel :</a:t>
            </a:r>
            <a:endParaRPr lang="fr-FR" dirty="0"/>
          </a:p>
          <a:p>
            <a:pPr>
              <a:buFont typeface="Arial" panose="020B0604020202020204" pitchFamily="34" charset="0"/>
              <a:buChar char="•"/>
            </a:pPr>
            <a:r>
              <a:rPr lang="fr-FR" dirty="0"/>
              <a:t>Confiance.</a:t>
            </a:r>
          </a:p>
          <a:p>
            <a:pPr>
              <a:buFont typeface="Arial" panose="020B0604020202020204" pitchFamily="34" charset="0"/>
              <a:buChar char="•"/>
            </a:pPr>
            <a:r>
              <a:rPr lang="fr-FR" dirty="0"/>
              <a:t>Adaptabilité.</a:t>
            </a:r>
          </a:p>
          <a:p>
            <a:pPr>
              <a:buFont typeface="Arial" panose="020B0604020202020204" pitchFamily="34" charset="0"/>
              <a:buChar char="•"/>
            </a:pPr>
            <a:r>
              <a:rPr lang="fr-FR" dirty="0"/>
              <a:t>Rigueur professionnelle.</a:t>
            </a:r>
          </a:p>
          <a:p>
            <a:pPr>
              <a:buNone/>
            </a:pPr>
            <a:r>
              <a:rPr lang="fr-FR" b="1" dirty="0"/>
              <a:t>Projection :</a:t>
            </a:r>
            <a:endParaRPr lang="fr-FR" dirty="0"/>
          </a:p>
          <a:p>
            <a:pPr>
              <a:buFont typeface="Arial" panose="020B0604020202020204" pitchFamily="34" charset="0"/>
              <a:buChar char="•"/>
            </a:pPr>
            <a:r>
              <a:rPr lang="fr-FR" dirty="0"/>
              <a:t>Projets futurs (réseaux, cybersécurité, cloud).</a:t>
            </a:r>
          </a:p>
          <a:p>
            <a:endParaRPr lang="fr-FR" dirty="0"/>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22</a:t>
            </a:fld>
            <a:endParaRPr lang="fr-FR"/>
          </a:p>
        </p:txBody>
      </p:sp>
    </p:spTree>
    <p:extLst>
      <p:ext uri="{BB962C8B-B14F-4D97-AF65-F5344CB8AC3E}">
        <p14:creationId xmlns:p14="http://schemas.microsoft.com/office/powerpoint/2010/main" val="170518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2</a:t>
            </a:fld>
            <a:endParaRPr lang="fr-FR"/>
          </a:p>
        </p:txBody>
      </p:sp>
    </p:spTree>
    <p:extLst>
      <p:ext uri="{BB962C8B-B14F-4D97-AF65-F5344CB8AC3E}">
        <p14:creationId xmlns:p14="http://schemas.microsoft.com/office/powerpoint/2010/main" val="289752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15F98-1AE1-7728-B23B-1C4912F7422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312FBCE-CBAB-059B-BC92-52B1B273D3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E6F7389-B3DA-C813-166F-CA2FE8E48356}"/>
              </a:ext>
            </a:extLst>
          </p:cNvPr>
          <p:cNvSpPr>
            <a:spLocks noGrp="1"/>
          </p:cNvSpPr>
          <p:nvPr>
            <p:ph type="body" idx="1"/>
          </p:nvPr>
        </p:nvSpPr>
        <p:spPr/>
        <p:txBody>
          <a:bodyPr/>
          <a:lstStyle/>
          <a:p>
            <a:pPr>
              <a:buNone/>
            </a:pPr>
            <a:r>
              <a:rPr lang="fr-FR" dirty="0"/>
              <a:t>Sabena Technics : 50 ans d’expérience, acteur majeur de la maintenance aéronautique.</a:t>
            </a:r>
          </a:p>
          <a:p>
            <a:pPr>
              <a:buNone/>
            </a:pPr>
            <a:endParaRPr lang="fr-FR" dirty="0"/>
          </a:p>
          <a:p>
            <a:pPr>
              <a:buNone/>
            </a:pPr>
            <a:r>
              <a:rPr lang="fr-FR" dirty="0"/>
              <a:t>Utilisateurs : agents de maintenance + personnel de bureaux (RH, logistique, etc.).</a:t>
            </a:r>
          </a:p>
          <a:p>
            <a:pPr>
              <a:buNone/>
            </a:pPr>
            <a:endParaRPr lang="fr-FR" dirty="0"/>
          </a:p>
          <a:p>
            <a:pPr>
              <a:buNone/>
            </a:pPr>
            <a:r>
              <a:rPr lang="fr-FR" dirty="0"/>
              <a:t>Environnement critique : haute dispo, fortes restrictions utilisateurs (norme EN9100).</a:t>
            </a:r>
          </a:p>
          <a:p>
            <a:pPr>
              <a:buNone/>
            </a:pPr>
            <a:endParaRPr lang="fr-FR" dirty="0"/>
          </a:p>
          <a:p>
            <a:r>
              <a:rPr lang="fr-FR" dirty="0"/>
              <a:t>Missions : dépannage autonome, installation de postes, gestion tickets, support réseau/système.</a:t>
            </a:r>
          </a:p>
          <a:p>
            <a:endParaRPr lang="fr-FR" dirty="0"/>
          </a:p>
        </p:txBody>
      </p:sp>
      <p:sp>
        <p:nvSpPr>
          <p:cNvPr id="4" name="Espace réservé du numéro de diapositive 3">
            <a:extLst>
              <a:ext uri="{FF2B5EF4-FFF2-40B4-BE49-F238E27FC236}">
                <a16:creationId xmlns:a16="http://schemas.microsoft.com/office/drawing/2014/main" id="{A7E95875-C9FC-3470-6A1A-75BA1478285E}"/>
              </a:ext>
            </a:extLst>
          </p:cNvPr>
          <p:cNvSpPr>
            <a:spLocks noGrp="1"/>
          </p:cNvSpPr>
          <p:nvPr>
            <p:ph type="sldNum" sz="quarter" idx="5"/>
          </p:nvPr>
        </p:nvSpPr>
        <p:spPr/>
        <p:txBody>
          <a:bodyPr/>
          <a:lstStyle/>
          <a:p>
            <a:fld id="{3EBF0FA1-3553-42BA-8C24-228B76FA71D4}" type="slidenum">
              <a:rPr lang="fr-FR" smtClean="0"/>
              <a:t>3</a:t>
            </a:fld>
            <a:endParaRPr lang="fr-FR"/>
          </a:p>
        </p:txBody>
      </p:sp>
    </p:spTree>
    <p:extLst>
      <p:ext uri="{BB962C8B-B14F-4D97-AF65-F5344CB8AC3E}">
        <p14:creationId xmlns:p14="http://schemas.microsoft.com/office/powerpoint/2010/main" val="374972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B6806-A275-91B4-8BA8-78C87AFE77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88779B9-C006-E973-C21A-5EC15FCDB0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1448A0A-6CE9-8D54-CEF3-742B1C136EE7}"/>
              </a:ext>
            </a:extLst>
          </p:cNvPr>
          <p:cNvSpPr>
            <a:spLocks noGrp="1"/>
          </p:cNvSpPr>
          <p:nvPr>
            <p:ph type="body" idx="1"/>
          </p:nvPr>
        </p:nvSpPr>
        <p:spPr/>
        <p:txBody>
          <a:bodyPr/>
          <a:lstStyle/>
          <a:p>
            <a:r>
              <a:rPr lang="fr-FR" dirty="0"/>
              <a:t>Mission : site web + dépannage machine + optimisation réseaux</a:t>
            </a:r>
          </a:p>
        </p:txBody>
      </p:sp>
      <p:sp>
        <p:nvSpPr>
          <p:cNvPr id="4" name="Espace réservé du numéro de diapositive 3">
            <a:extLst>
              <a:ext uri="{FF2B5EF4-FFF2-40B4-BE49-F238E27FC236}">
                <a16:creationId xmlns:a16="http://schemas.microsoft.com/office/drawing/2014/main" id="{7066260E-84CB-DFB2-B0B4-82D9303DD7CB}"/>
              </a:ext>
            </a:extLst>
          </p:cNvPr>
          <p:cNvSpPr>
            <a:spLocks noGrp="1"/>
          </p:cNvSpPr>
          <p:nvPr>
            <p:ph type="sldNum" sz="quarter" idx="5"/>
          </p:nvPr>
        </p:nvSpPr>
        <p:spPr/>
        <p:txBody>
          <a:bodyPr/>
          <a:lstStyle/>
          <a:p>
            <a:fld id="{3EBF0FA1-3553-42BA-8C24-228B76FA71D4}" type="slidenum">
              <a:rPr lang="fr-FR" smtClean="0"/>
              <a:t>4</a:t>
            </a:fld>
            <a:endParaRPr lang="fr-FR"/>
          </a:p>
        </p:txBody>
      </p:sp>
    </p:spTree>
    <p:extLst>
      <p:ext uri="{BB962C8B-B14F-4D97-AF65-F5344CB8AC3E}">
        <p14:creationId xmlns:p14="http://schemas.microsoft.com/office/powerpoint/2010/main" val="372353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Besoin transition de switch D-Link vers </a:t>
            </a:r>
            <a:r>
              <a:rPr lang="fr-FR" dirty="0" err="1"/>
              <a:t>alcatel</a:t>
            </a:r>
            <a:endParaRPr lang="fr-FR" dirty="0"/>
          </a:p>
          <a:p>
            <a:r>
              <a:rPr lang="fr-FR" dirty="0"/>
              <a:t>Création dune doc pour le besoin, réorganiser les conf (uniformiser les Vlan et installation existante)</a:t>
            </a:r>
          </a:p>
          <a:p>
            <a:r>
              <a:rPr lang="fr-FR" dirty="0"/>
              <a:t>Mise en service sur les interventions du midi ou soir pour la QOS(</a:t>
            </a:r>
            <a:r>
              <a:rPr lang="fr-FR" dirty="0" err="1"/>
              <a:t>Quality</a:t>
            </a:r>
            <a:r>
              <a:rPr lang="fr-FR" dirty="0"/>
              <a:t> Of Service) des user, wifi disponible durant les interventions</a:t>
            </a:r>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5</a:t>
            </a:fld>
            <a:endParaRPr lang="fr-FR"/>
          </a:p>
        </p:txBody>
      </p:sp>
    </p:spTree>
    <p:extLst>
      <p:ext uri="{BB962C8B-B14F-4D97-AF65-F5344CB8AC3E}">
        <p14:creationId xmlns:p14="http://schemas.microsoft.com/office/powerpoint/2010/main" val="361324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Optimisation des flux,  changement des switches de tête, et mise en place de ligne fibre de secoure </a:t>
            </a:r>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6</a:t>
            </a:fld>
            <a:endParaRPr lang="fr-FR"/>
          </a:p>
        </p:txBody>
      </p:sp>
    </p:spTree>
    <p:extLst>
      <p:ext uri="{BB962C8B-B14F-4D97-AF65-F5344CB8AC3E}">
        <p14:creationId xmlns:p14="http://schemas.microsoft.com/office/powerpoint/2010/main" val="6895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Objectif : Bloquer publicités + Protection vie privée</a:t>
            </a:r>
            <a:r>
              <a:rPr lang="fr-FR" dirty="0"/>
              <a:t> </a:t>
            </a:r>
          </a:p>
          <a:p>
            <a:r>
              <a:rPr lang="fr-FR" b="1" dirty="0"/>
              <a:t>Déploiement DNS sur VM</a:t>
            </a:r>
            <a:r>
              <a:rPr lang="fr-FR" dirty="0"/>
              <a:t> </a:t>
            </a:r>
          </a:p>
          <a:p>
            <a:r>
              <a:rPr lang="fr-FR" b="1" dirty="0"/>
              <a:t>Avantages</a:t>
            </a:r>
            <a:r>
              <a:rPr lang="fr-FR" dirty="0"/>
              <a:t> : moins de demande DNS, amélioration bande passante </a:t>
            </a:r>
          </a:p>
          <a:p>
            <a:r>
              <a:rPr lang="fr-FR" b="1" dirty="0"/>
              <a:t>Étapes : Ajout des listes</a:t>
            </a:r>
            <a:r>
              <a:rPr lang="fr-FR" dirty="0"/>
              <a:t> </a:t>
            </a:r>
            <a:r>
              <a:rPr lang="fr-FR" b="1" dirty="0"/>
              <a:t>Statistiques/Gestion via Interface Web</a:t>
            </a:r>
            <a:r>
              <a:rPr lang="fr-FR" dirty="0"/>
              <a:t> </a:t>
            </a:r>
          </a:p>
          <a:p>
            <a:r>
              <a:rPr lang="fr-FR" b="1" dirty="0"/>
              <a:t>Résultats : Performances, réduction </a:t>
            </a:r>
            <a:r>
              <a:rPr lang="fr-FR" b="1" dirty="0" err="1"/>
              <a:t>ads</a:t>
            </a:r>
            <a:endParaRPr lang="fr-FR" dirty="0"/>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7</a:t>
            </a:fld>
            <a:endParaRPr lang="fr-FR"/>
          </a:p>
        </p:txBody>
      </p:sp>
    </p:spTree>
    <p:extLst>
      <p:ext uri="{BB962C8B-B14F-4D97-AF65-F5344CB8AC3E}">
        <p14:creationId xmlns:p14="http://schemas.microsoft.com/office/powerpoint/2010/main" val="2603103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r>
              <a:rPr lang="fr-FR" b="1" dirty="0"/>
              <a:t>Support utilisateur</a:t>
            </a:r>
            <a:r>
              <a:rPr lang="fr-FR" dirty="0"/>
              <a:t> :</a:t>
            </a:r>
          </a:p>
          <a:p>
            <a:pPr marL="742950" lvl="1" indent="-285750">
              <a:buFont typeface="Arial" panose="020B0604020202020204" pitchFamily="34" charset="0"/>
              <a:buChar char="•"/>
            </a:pPr>
            <a:r>
              <a:rPr lang="fr-FR" dirty="0"/>
              <a:t>Assistance sur incidents liés aux sessions Citrix, lenteurs, pertes de profil, accès bloqué.</a:t>
            </a:r>
          </a:p>
          <a:p>
            <a:pPr marL="742950" lvl="1" indent="-285750">
              <a:buFont typeface="Arial" panose="020B0604020202020204" pitchFamily="34" charset="0"/>
              <a:buChar char="•"/>
            </a:pPr>
            <a:r>
              <a:rPr lang="fr-FR" dirty="0"/>
              <a:t>Utilisation d’</a:t>
            </a:r>
            <a:r>
              <a:rPr lang="fr-FR" b="1" dirty="0"/>
              <a:t>outils de prise en main à distance</a:t>
            </a:r>
            <a:r>
              <a:rPr lang="fr-FR" dirty="0"/>
              <a:t> pour intervenir rapidement sur les postes.</a:t>
            </a:r>
          </a:p>
          <a:p>
            <a:pPr>
              <a:buFont typeface="Arial" panose="020B0604020202020204" pitchFamily="34" charset="0"/>
              <a:buChar char="•"/>
            </a:pPr>
            <a:r>
              <a:rPr lang="fr-FR" b="1" dirty="0"/>
              <a:t>Déploiement et configuration</a:t>
            </a:r>
            <a:r>
              <a:rPr lang="fr-FR" dirty="0"/>
              <a:t> :</a:t>
            </a:r>
          </a:p>
          <a:p>
            <a:pPr marL="742950" lvl="1" indent="-285750">
              <a:buFont typeface="Arial" panose="020B0604020202020204" pitchFamily="34" charset="0"/>
              <a:buChar char="•"/>
            </a:pPr>
            <a:r>
              <a:rPr lang="fr-FR" dirty="0"/>
              <a:t>Installation de postes Citrix + configuration des logiciels métiers.</a:t>
            </a:r>
          </a:p>
          <a:p>
            <a:pPr marL="742950" lvl="1" indent="-285750">
              <a:buFont typeface="Arial" panose="020B0604020202020204" pitchFamily="34" charset="0"/>
              <a:buChar char="•"/>
            </a:pPr>
            <a:r>
              <a:rPr lang="fr-FR" dirty="0"/>
              <a:t>Déploiement automatisé des images via outils internes.</a:t>
            </a:r>
          </a:p>
          <a:p>
            <a:pPr>
              <a:buFont typeface="Arial" panose="020B0604020202020204" pitchFamily="34" charset="0"/>
              <a:buChar char="•"/>
            </a:pPr>
            <a:r>
              <a:rPr lang="fr-FR" b="1" dirty="0"/>
              <a:t>Maintenance périphériques</a:t>
            </a:r>
            <a:r>
              <a:rPr lang="fr-FR" dirty="0"/>
              <a:t> :</a:t>
            </a:r>
          </a:p>
          <a:p>
            <a:pPr marL="742950" lvl="1" indent="-285750">
              <a:buFont typeface="Arial" panose="020B0604020202020204" pitchFamily="34" charset="0"/>
              <a:buChar char="•"/>
            </a:pPr>
            <a:r>
              <a:rPr lang="fr-FR" dirty="0"/>
              <a:t>Résolution de problèmes liés aux imprimantes/scanners partagés dans l’environnement virtualisé.</a:t>
            </a:r>
          </a:p>
          <a:p>
            <a:pPr marL="742950" lvl="1" indent="-285750">
              <a:buFont typeface="Arial" panose="020B0604020202020204" pitchFamily="34" charset="0"/>
              <a:buChar char="•"/>
            </a:pPr>
            <a:r>
              <a:rPr lang="fr-FR" dirty="0"/>
              <a:t>Mapping des périphériques dans les sessions utilisateurs.</a:t>
            </a:r>
          </a:p>
        </p:txBody>
      </p:sp>
      <p:sp>
        <p:nvSpPr>
          <p:cNvPr id="4" name="Espace réservé du numéro de diapositive 3"/>
          <p:cNvSpPr>
            <a:spLocks noGrp="1"/>
          </p:cNvSpPr>
          <p:nvPr>
            <p:ph type="sldNum" sz="quarter" idx="5"/>
          </p:nvPr>
        </p:nvSpPr>
        <p:spPr/>
        <p:txBody>
          <a:bodyPr/>
          <a:lstStyle/>
          <a:p>
            <a:fld id="{3EBF0FA1-3553-42BA-8C24-228B76FA71D4}" type="slidenum">
              <a:rPr lang="fr-FR" smtClean="0"/>
              <a:t>8</a:t>
            </a:fld>
            <a:endParaRPr lang="fr-FR"/>
          </a:p>
        </p:txBody>
      </p:sp>
    </p:spTree>
    <p:extLst>
      <p:ext uri="{BB962C8B-B14F-4D97-AF65-F5344CB8AC3E}">
        <p14:creationId xmlns:p14="http://schemas.microsoft.com/office/powerpoint/2010/main" val="120068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E81EB-26D9-D4CE-069B-1136FA4861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6C32F07-F78B-D419-57E2-575F00A6BF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CC7596D-64A3-0553-EA79-8746E2056F7F}"/>
              </a:ext>
            </a:extLst>
          </p:cNvPr>
          <p:cNvSpPr>
            <a:spLocks noGrp="1"/>
          </p:cNvSpPr>
          <p:nvPr>
            <p:ph type="body" idx="1"/>
          </p:nvPr>
        </p:nvSpPr>
        <p:spPr/>
        <p:txBody>
          <a:bodyPr/>
          <a:lstStyle/>
          <a:p>
            <a:pPr>
              <a:buNone/>
            </a:pPr>
            <a:r>
              <a:rPr lang="fr-FR" dirty="0"/>
              <a:t>Plateforme utilisée : </a:t>
            </a:r>
            <a:r>
              <a:rPr lang="fr-FR" b="1" dirty="0"/>
              <a:t>Citrix </a:t>
            </a:r>
            <a:r>
              <a:rPr lang="fr-FR" b="1" dirty="0" err="1"/>
              <a:t>XenApp</a:t>
            </a:r>
            <a:r>
              <a:rPr lang="fr-FR" dirty="0"/>
              <a:t> pour la virtualisation d'applications (bureautique, outils métier).</a:t>
            </a:r>
          </a:p>
          <a:p>
            <a:r>
              <a:rPr lang="fr-FR" dirty="0"/>
              <a:t>Gestion des utilisateurs via </a:t>
            </a:r>
            <a:r>
              <a:rPr lang="fr-FR" b="1" dirty="0"/>
              <a:t>UMS (User Management System)</a:t>
            </a:r>
            <a:r>
              <a:rPr lang="fr-FR" dirty="0"/>
              <a:t> pour contrôler les droits, sessions et accès réseau.</a:t>
            </a:r>
          </a:p>
        </p:txBody>
      </p:sp>
      <p:sp>
        <p:nvSpPr>
          <p:cNvPr id="4" name="Espace réservé du numéro de diapositive 3">
            <a:extLst>
              <a:ext uri="{FF2B5EF4-FFF2-40B4-BE49-F238E27FC236}">
                <a16:creationId xmlns:a16="http://schemas.microsoft.com/office/drawing/2014/main" id="{FCE1AE55-AE5A-723A-3C97-D31793544C05}"/>
              </a:ext>
            </a:extLst>
          </p:cNvPr>
          <p:cNvSpPr>
            <a:spLocks noGrp="1"/>
          </p:cNvSpPr>
          <p:nvPr>
            <p:ph type="sldNum" sz="quarter" idx="5"/>
          </p:nvPr>
        </p:nvSpPr>
        <p:spPr/>
        <p:txBody>
          <a:bodyPr/>
          <a:lstStyle/>
          <a:p>
            <a:fld id="{3EBF0FA1-3553-42BA-8C24-228B76FA71D4}" type="slidenum">
              <a:rPr lang="fr-FR" smtClean="0"/>
              <a:t>9</a:t>
            </a:fld>
            <a:endParaRPr lang="fr-FR"/>
          </a:p>
        </p:txBody>
      </p:sp>
    </p:spTree>
    <p:extLst>
      <p:ext uri="{BB962C8B-B14F-4D97-AF65-F5344CB8AC3E}">
        <p14:creationId xmlns:p14="http://schemas.microsoft.com/office/powerpoint/2010/main" val="18125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25ECD16-5904-46D3-BD7E-B4675A06AC31}" type="datetime1">
              <a:rPr lang="fr-FR" smtClean="0"/>
              <a:t>22/05/2025</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Léo ALIX</a:t>
            </a:r>
            <a:endParaRPr lang="en-US" dirty="0"/>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790540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BA953246-3F69-4882-9E7D-3D6C74CB35C4}" type="datetime1">
              <a:rPr lang="fr-FR" smtClean="0"/>
              <a:t>22/05/2025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Léo ALIX</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303918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02C5DAD-8E6F-4DB2-BB76-6EAA58CF2632}" type="datetime1">
              <a:rPr lang="fr-FR" smtClean="0"/>
              <a:t>22/05/2025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Léo ALIX</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524735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6D05F678-F3DB-4CD8-A766-CB5C6867DBE2}" type="datetime1">
              <a:rPr lang="fr-FR" smtClean="0"/>
              <a:t>22/05/2025</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Léo ALIX</a:t>
            </a:r>
            <a:endParaRPr lang="en-US" dirty="0"/>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956530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C3E7D9AF-C7E1-4DAE-BD9E-56ACFDE1A42B}" type="datetime1">
              <a:rPr lang="fr-FR" smtClean="0"/>
              <a:t>22/05/2025</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Léo ALIX</a:t>
            </a:r>
            <a:endParaRPr lang="en-US" dirty="0"/>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271605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F984741D-B307-44D6-8082-50E6B4D34B64}" type="datetime1">
              <a:rPr lang="fr-FR" smtClean="0"/>
              <a:t>22/05/2025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Léo ALIX</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2544456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EF3353DE-B350-403F-9EF1-B42F99BB9946}" type="datetime1">
              <a:rPr lang="fr-FR" smtClean="0"/>
              <a:t>22/05/2025</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Léo ALIX</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640052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7742DF6E-19E9-4CEC-8C70-A0ED030BDF63}" type="datetime1">
              <a:rPr lang="fr-FR" smtClean="0"/>
              <a:t>22/05/2025</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Léo ALIX</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3876165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2EF5B91B-722A-4E31-890F-AD7F14456501}" type="datetime1">
              <a:rPr lang="fr-FR" smtClean="0"/>
              <a:t>22/05/2025</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Léo ALIX</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4007967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A1E9F9F-A806-490A-8E29-567C48C18D26}" type="datetime1">
              <a:rPr lang="fr-FR" smtClean="0"/>
              <a:t>22/05/2025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Léo ALIX</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01396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308B7EE-4028-46E6-A199-305FB01782DB}" type="datetime1">
              <a:rPr lang="fr-FR" smtClean="0"/>
              <a:t>22/05/2025</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Léo ALIX</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a:t>
            </a:fld>
            <a:endParaRPr lang="en-US"/>
          </a:p>
        </p:txBody>
      </p:sp>
    </p:spTree>
    <p:extLst>
      <p:ext uri="{BB962C8B-B14F-4D97-AF65-F5344CB8AC3E}">
        <p14:creationId xmlns:p14="http://schemas.microsoft.com/office/powerpoint/2010/main" val="1778575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59CB32B6-8EEA-4745-9128-31493AF337B3}" type="datetime1">
              <a:rPr lang="fr-FR" smtClean="0"/>
              <a:t>22/05/2025</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Léo ALIX</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a:t>
            </a:fld>
            <a:endParaRPr lang="en-US" dirty="0"/>
          </a:p>
        </p:txBody>
      </p:sp>
    </p:spTree>
    <p:extLst>
      <p:ext uri="{BB962C8B-B14F-4D97-AF65-F5344CB8AC3E}">
        <p14:creationId xmlns:p14="http://schemas.microsoft.com/office/powerpoint/2010/main" val="1190189549"/>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hf hd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portfoliot.gameoversnack.fr/accueil.html"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hyperlink" Target="https://huitre.gameoversnack.fr/sm.html" TargetMode="External"/><Relationship Id="rId4" Type="http://schemas.openxmlformats.org/officeDocument/2006/relationships/hyperlink" Target="https://drive.google.com/drive/folders/1fROcdMQjKfqqMaPFLcKxgEw0WPCf5H0G?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portfoliot.gameoversnack.fr/veill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portfoliot.gameoversnack.fr/veille2.html" TargetMode="Externa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irebog.net/" TargetMode="External"/><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0.jpeg"/><Relationship Id="rId10" Type="http://schemas.openxmlformats.org/officeDocument/2006/relationships/image" Target="../media/image17.sv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CE3D749-1BA3-3B50-A590-1080F853F674}"/>
              </a:ext>
            </a:extLst>
          </p:cNvPr>
          <p:cNvSpPr>
            <a:spLocks noGrp="1"/>
          </p:cNvSpPr>
          <p:nvPr>
            <p:ph type="ctrTitle"/>
          </p:nvPr>
        </p:nvSpPr>
        <p:spPr>
          <a:xfrm>
            <a:off x="720000" y="720000"/>
            <a:ext cx="5015638" cy="2804400"/>
          </a:xfrm>
        </p:spPr>
        <p:txBody>
          <a:bodyPr>
            <a:noAutofit/>
          </a:bodyPr>
          <a:lstStyle/>
          <a:p>
            <a:pPr>
              <a:lnSpc>
                <a:spcPct val="150000"/>
              </a:lnSpc>
              <a:spcAft>
                <a:spcPts val="800"/>
              </a:spcAft>
            </a:pPr>
            <a:r>
              <a:rPr lang="fr-FR" sz="2000" b="1" kern="100" dirty="0">
                <a:latin typeface="Arial" panose="020B0604020202020204" pitchFamily="34" charset="0"/>
                <a:cs typeface="Arial" panose="020B0604020202020204" pitchFamily="34" charset="0"/>
              </a:rPr>
              <a:t>EPREUVE E5 -</a:t>
            </a:r>
            <a:br>
              <a:rPr lang="fr-FR" sz="2000" b="1" kern="100" dirty="0">
                <a:latin typeface="Arial" panose="020B0604020202020204" pitchFamily="34" charset="0"/>
                <a:cs typeface="Arial" panose="020B0604020202020204" pitchFamily="34" charset="0"/>
              </a:rPr>
            </a:br>
            <a:r>
              <a:rPr lang="fr-FR" sz="2000" b="1" kern="100" dirty="0">
                <a:latin typeface="Arial" panose="020B0604020202020204" pitchFamily="34" charset="0"/>
                <a:cs typeface="Arial" panose="020B0604020202020204" pitchFamily="34" charset="0"/>
              </a:rPr>
              <a:t>Conception et maintenance de solutions informatiques</a:t>
            </a:r>
            <a:br>
              <a:rPr lang="fr-FR" sz="2000" b="1" kern="100" dirty="0">
                <a:latin typeface="Arial" panose="020B0604020202020204" pitchFamily="34" charset="0"/>
                <a:cs typeface="Arial" panose="020B0604020202020204" pitchFamily="34" charset="0"/>
              </a:rPr>
            </a:br>
            <a:br>
              <a:rPr lang="fr-FR" sz="2000" b="1" kern="100" dirty="0">
                <a:latin typeface="Arial" panose="020B0604020202020204" pitchFamily="34" charset="0"/>
                <a:cs typeface="Arial" panose="020B0604020202020204" pitchFamily="34" charset="0"/>
              </a:rPr>
            </a:br>
            <a:endParaRPr lang="fr-FR" sz="2000" b="1" kern="100" dirty="0">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2FB4E5B4-98E6-BF26-2327-C7BA647ECDFE}"/>
              </a:ext>
            </a:extLst>
          </p:cNvPr>
          <p:cNvSpPr>
            <a:spLocks noGrp="1"/>
          </p:cNvSpPr>
          <p:nvPr>
            <p:ph type="subTitle" idx="1"/>
          </p:nvPr>
        </p:nvSpPr>
        <p:spPr>
          <a:xfrm>
            <a:off x="720000" y="3830399"/>
            <a:ext cx="5015638" cy="1936800"/>
          </a:xfrm>
        </p:spPr>
        <p:txBody>
          <a:bodyPr>
            <a:normAutofit/>
          </a:bodyPr>
          <a:lstStyle/>
          <a:p>
            <a:pPr algn="ctr">
              <a:lnSpc>
                <a:spcPct val="150000"/>
              </a:lnSpc>
              <a:spcAft>
                <a:spcPts val="800"/>
              </a:spcAft>
            </a:pPr>
            <a:r>
              <a:rPr lang="fr-FR" sz="1800" b="1" kern="100" cap="all" spc="25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BTS</a:t>
            </a:r>
            <a:endParaRPr lang="fr-FR"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lgn="ctr">
              <a:lnSpc>
                <a:spcPct val="150000"/>
              </a:lnSpc>
              <a:spcAft>
                <a:spcPts val="800"/>
              </a:spcAft>
            </a:pPr>
            <a:r>
              <a:rPr lang="fr-FR" sz="1800" b="1" kern="100" cap="all" spc="25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SERVICES INFORMATIQUES AUX ORGANISATIONS</a:t>
            </a:r>
            <a:endParaRPr lang="fr-FR" sz="1800"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fr-FR" dirty="0"/>
          </a:p>
        </p:txBody>
      </p:sp>
      <p:pic>
        <p:nvPicPr>
          <p:cNvPr id="4" name="Picture 3" descr="Arrière-plan de technologies réseau">
            <a:extLst>
              <a:ext uri="{FF2B5EF4-FFF2-40B4-BE49-F238E27FC236}">
                <a16:creationId xmlns:a16="http://schemas.microsoft.com/office/drawing/2014/main" id="{F7E682F5-21E0-B8BA-DAF0-C7A70D203788}"/>
              </a:ext>
            </a:extLst>
          </p:cNvPr>
          <p:cNvPicPr>
            <a:picLocks noChangeAspect="1"/>
          </p:cNvPicPr>
          <p:nvPr/>
        </p:nvPicPr>
        <p:blipFill rotWithShape="1">
          <a:blip r:embed="rId3"/>
          <a:srcRect l="43111" r="8789" b="-1"/>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sp>
        <p:nvSpPr>
          <p:cNvPr id="7" name="Espace réservé du pied de page 6">
            <a:extLst>
              <a:ext uri="{FF2B5EF4-FFF2-40B4-BE49-F238E27FC236}">
                <a16:creationId xmlns:a16="http://schemas.microsoft.com/office/drawing/2014/main" id="{23BCD8EE-1503-6ABD-18A1-EDD051AB2754}"/>
              </a:ext>
            </a:extLst>
          </p:cNvPr>
          <p:cNvSpPr>
            <a:spLocks noGrp="1"/>
          </p:cNvSpPr>
          <p:nvPr>
            <p:ph type="ftr" sz="quarter" idx="11"/>
          </p:nvPr>
        </p:nvSpPr>
        <p:spPr/>
        <p:txBody>
          <a:bodyPr/>
          <a:lstStyle/>
          <a:p>
            <a:pPr algn="l"/>
            <a:r>
              <a:rPr lang="en-US"/>
              <a:t>Léo ALIX</a:t>
            </a:r>
            <a:endParaRPr lang="en-US" dirty="0"/>
          </a:p>
        </p:txBody>
      </p:sp>
      <p:sp>
        <p:nvSpPr>
          <p:cNvPr id="8" name="Espace réservé du numéro de diapositive 7">
            <a:extLst>
              <a:ext uri="{FF2B5EF4-FFF2-40B4-BE49-F238E27FC236}">
                <a16:creationId xmlns:a16="http://schemas.microsoft.com/office/drawing/2014/main" id="{EA061EC2-00A8-DE46-901A-C4A8871436D6}"/>
              </a:ext>
            </a:extLst>
          </p:cNvPr>
          <p:cNvSpPr>
            <a:spLocks noGrp="1"/>
          </p:cNvSpPr>
          <p:nvPr>
            <p:ph type="sldNum" sz="quarter" idx="12"/>
          </p:nvPr>
        </p:nvSpPr>
        <p:spPr/>
        <p:txBody>
          <a:bodyPr/>
          <a:lstStyle/>
          <a:p>
            <a:fld id="{1621B6DD-29C1-4FEA-923F-71EA1347694C}" type="slidenum">
              <a:rPr lang="en-US" smtClean="0"/>
              <a:t>1</a:t>
            </a:fld>
            <a:endParaRPr lang="en-US"/>
          </a:p>
        </p:txBody>
      </p:sp>
      <p:cxnSp>
        <p:nvCxnSpPr>
          <p:cNvPr id="6" name="Connecteur droit 5">
            <a:extLst>
              <a:ext uri="{FF2B5EF4-FFF2-40B4-BE49-F238E27FC236}">
                <a16:creationId xmlns:a16="http://schemas.microsoft.com/office/drawing/2014/main" id="{7F2DFD0B-14EA-7C80-F7EB-E8A9BB04AE24}"/>
              </a:ext>
            </a:extLst>
          </p:cNvPr>
          <p:cNvCxnSpPr>
            <a:cxnSpLocks/>
          </p:cNvCxnSpPr>
          <p:nvPr/>
        </p:nvCxnSpPr>
        <p:spPr>
          <a:xfrm>
            <a:off x="2096219" y="1733909"/>
            <a:ext cx="2337758"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Connecteur droit 14">
            <a:extLst>
              <a:ext uri="{FF2B5EF4-FFF2-40B4-BE49-F238E27FC236}">
                <a16:creationId xmlns:a16="http://schemas.microsoft.com/office/drawing/2014/main" id="{CF7FD7DF-9F12-D273-7CB0-E5802CB7BDE8}"/>
              </a:ext>
            </a:extLst>
          </p:cNvPr>
          <p:cNvCxnSpPr>
            <a:cxnSpLocks/>
          </p:cNvCxnSpPr>
          <p:nvPr/>
        </p:nvCxnSpPr>
        <p:spPr>
          <a:xfrm>
            <a:off x="2084720" y="4336204"/>
            <a:ext cx="2337758"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50980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13" name="Rectangle 3112">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Rectangle 3113">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7D4946-39DA-01E6-AE83-A6217E87B6CE}"/>
              </a:ext>
            </a:extLst>
          </p:cNvPr>
          <p:cNvSpPr>
            <a:spLocks noGrp="1"/>
          </p:cNvSpPr>
          <p:nvPr>
            <p:ph type="title"/>
          </p:nvPr>
        </p:nvSpPr>
        <p:spPr>
          <a:xfrm>
            <a:off x="720000" y="619200"/>
            <a:ext cx="4991961" cy="1477328"/>
          </a:xfrm>
        </p:spPr>
        <p:txBody>
          <a:bodyPr wrap="square" anchor="ctr">
            <a:normAutofit/>
          </a:bodyPr>
          <a:lstStyle/>
          <a:p>
            <a:r>
              <a:rPr lang="fr-FR" sz="3200" dirty="0"/>
              <a:t>Activité 4 :</a:t>
            </a:r>
            <a:br>
              <a:rPr lang="fr-FR" sz="3200" dirty="0"/>
            </a:br>
            <a:r>
              <a:rPr lang="fr-FR" sz="3200" dirty="0"/>
              <a:t>Active Directory</a:t>
            </a:r>
            <a:br>
              <a:rPr lang="fr-FR" sz="3200" dirty="0"/>
            </a:br>
            <a:endParaRPr lang="fr-FR" sz="3200" dirty="0"/>
          </a:p>
        </p:txBody>
      </p:sp>
      <p:sp>
        <p:nvSpPr>
          <p:cNvPr id="3" name="Espace réservé du contenu 2">
            <a:extLst>
              <a:ext uri="{FF2B5EF4-FFF2-40B4-BE49-F238E27FC236}">
                <a16:creationId xmlns:a16="http://schemas.microsoft.com/office/drawing/2014/main" id="{EEF53FAE-A94F-0F90-5E0F-E6EE2453209D}"/>
              </a:ext>
            </a:extLst>
          </p:cNvPr>
          <p:cNvSpPr>
            <a:spLocks noGrp="1"/>
          </p:cNvSpPr>
          <p:nvPr>
            <p:ph idx="1"/>
          </p:nvPr>
        </p:nvSpPr>
        <p:spPr>
          <a:xfrm>
            <a:off x="720000" y="2541600"/>
            <a:ext cx="4991962" cy="3216273"/>
          </a:xfrm>
        </p:spPr>
        <p:txBody>
          <a:bodyPr>
            <a:normAutofit/>
          </a:bodyPr>
          <a:lstStyle/>
          <a:p>
            <a:pPr>
              <a:buClr>
                <a:srgbClr val="FF0000"/>
              </a:buClr>
              <a:buFont typeface="Wingdings" panose="05000000000000000000" pitchFamily="2" charset="2"/>
              <a:buChar char="Ø"/>
            </a:pPr>
            <a:r>
              <a:rPr lang="fr-FR" b="1" dirty="0"/>
              <a:t>Support utilisateur</a:t>
            </a:r>
          </a:p>
          <a:p>
            <a:pPr>
              <a:buClr>
                <a:srgbClr val="FF0000"/>
              </a:buClr>
              <a:buFont typeface="Wingdings" panose="05000000000000000000" pitchFamily="2" charset="2"/>
              <a:buChar char="Ø"/>
            </a:pPr>
            <a:r>
              <a:rPr lang="fr-FR" b="1" dirty="0"/>
              <a:t>Documentation</a:t>
            </a:r>
            <a:r>
              <a:rPr lang="fr-FR" dirty="0"/>
              <a:t> </a:t>
            </a:r>
            <a:endParaRPr lang="fr-FR" b="1" dirty="0">
              <a:solidFill>
                <a:srgbClr val="ECECEC"/>
              </a:solidFill>
              <a:latin typeface="Söhne"/>
            </a:endParaRPr>
          </a:p>
        </p:txBody>
      </p:sp>
      <p:sp useBgFill="1">
        <p:nvSpPr>
          <p:cNvPr id="3112" name="Freeform: Shape 3111">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 name="Espace réservé du pied de page 3">
            <a:extLst>
              <a:ext uri="{FF2B5EF4-FFF2-40B4-BE49-F238E27FC236}">
                <a16:creationId xmlns:a16="http://schemas.microsoft.com/office/drawing/2014/main" id="{02375621-DD0D-AAE1-1FCF-6B26C24F870D}"/>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74FE807C-8FDD-1003-4498-89D32C04692B}"/>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10</a:t>
            </a:fld>
            <a:endParaRPr lang="en-US"/>
          </a:p>
        </p:txBody>
      </p:sp>
      <p:pic>
        <p:nvPicPr>
          <p:cNvPr id="3074" name="Picture 2" descr="logo Active Directory 720 | Blog Bujarra.com">
            <a:extLst>
              <a:ext uri="{FF2B5EF4-FFF2-40B4-BE49-F238E27FC236}">
                <a16:creationId xmlns:a16="http://schemas.microsoft.com/office/drawing/2014/main" id="{CDA8D912-095C-A47C-2C81-107B8A620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878" y="-105314"/>
            <a:ext cx="2770517" cy="1308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tive Directory : Gérer l'identification et l'authentification des  utilisateurs">
            <a:extLst>
              <a:ext uri="{FF2B5EF4-FFF2-40B4-BE49-F238E27FC236}">
                <a16:creationId xmlns:a16="http://schemas.microsoft.com/office/drawing/2014/main" id="{BC2493EA-AA6E-D2CA-9BF8-E4178A6BA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8039" y="1430431"/>
            <a:ext cx="3783772" cy="327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093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13" name="Rectangle 3112">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Rectangle 3113">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7D4946-39DA-01E6-AE83-A6217E87B6CE}"/>
              </a:ext>
            </a:extLst>
          </p:cNvPr>
          <p:cNvSpPr>
            <a:spLocks noGrp="1"/>
          </p:cNvSpPr>
          <p:nvPr>
            <p:ph type="title"/>
          </p:nvPr>
        </p:nvSpPr>
        <p:spPr>
          <a:xfrm>
            <a:off x="720000" y="619200"/>
            <a:ext cx="4991961" cy="1477328"/>
          </a:xfrm>
        </p:spPr>
        <p:txBody>
          <a:bodyPr wrap="square" anchor="ctr">
            <a:normAutofit/>
          </a:bodyPr>
          <a:lstStyle/>
          <a:p>
            <a:r>
              <a:rPr lang="fr-FR" sz="3200" dirty="0"/>
              <a:t>Activité 4 :</a:t>
            </a:r>
            <a:br>
              <a:rPr lang="fr-FR" sz="3200" dirty="0"/>
            </a:br>
            <a:r>
              <a:rPr lang="fr-FR" sz="3200" dirty="0"/>
              <a:t>Active Directory</a:t>
            </a:r>
            <a:br>
              <a:rPr lang="fr-FR" sz="3200" dirty="0"/>
            </a:br>
            <a:endParaRPr lang="fr-FR" sz="3200" dirty="0"/>
          </a:p>
        </p:txBody>
      </p:sp>
      <p:sp>
        <p:nvSpPr>
          <p:cNvPr id="3" name="Espace réservé du contenu 2">
            <a:extLst>
              <a:ext uri="{FF2B5EF4-FFF2-40B4-BE49-F238E27FC236}">
                <a16:creationId xmlns:a16="http://schemas.microsoft.com/office/drawing/2014/main" id="{EEF53FAE-A94F-0F90-5E0F-E6EE2453209D}"/>
              </a:ext>
            </a:extLst>
          </p:cNvPr>
          <p:cNvSpPr>
            <a:spLocks noGrp="1"/>
          </p:cNvSpPr>
          <p:nvPr>
            <p:ph idx="1"/>
          </p:nvPr>
        </p:nvSpPr>
        <p:spPr>
          <a:xfrm>
            <a:off x="720000" y="2541600"/>
            <a:ext cx="4991962" cy="3216273"/>
          </a:xfrm>
        </p:spPr>
        <p:txBody>
          <a:bodyPr>
            <a:normAutofit/>
          </a:bodyPr>
          <a:lstStyle/>
          <a:p>
            <a:pPr>
              <a:buClr>
                <a:srgbClr val="FF0000"/>
              </a:buClr>
              <a:buFont typeface="Wingdings" panose="05000000000000000000" pitchFamily="2" charset="2"/>
              <a:buChar char="Ø"/>
            </a:pPr>
            <a:r>
              <a:rPr lang="fr-FR" b="1" dirty="0"/>
              <a:t>Création User</a:t>
            </a:r>
          </a:p>
          <a:p>
            <a:pPr>
              <a:buClr>
                <a:srgbClr val="FF0000"/>
              </a:buClr>
              <a:buFont typeface="Wingdings" panose="05000000000000000000" pitchFamily="2" charset="2"/>
              <a:buChar char="Ø"/>
            </a:pPr>
            <a:r>
              <a:rPr lang="fr-FR" b="1" dirty="0"/>
              <a:t>Ajout de droit</a:t>
            </a:r>
          </a:p>
          <a:p>
            <a:pPr>
              <a:buClr>
                <a:srgbClr val="FF0000"/>
              </a:buClr>
              <a:buFont typeface="Wingdings" panose="05000000000000000000" pitchFamily="2" charset="2"/>
              <a:buChar char="Ø"/>
            </a:pPr>
            <a:r>
              <a:rPr lang="fr-FR" b="1" dirty="0"/>
              <a:t>Gestion des ordinateurs</a:t>
            </a:r>
          </a:p>
          <a:p>
            <a:pPr>
              <a:buClr>
                <a:srgbClr val="FF0000"/>
              </a:buClr>
              <a:buFont typeface="Wingdings" panose="05000000000000000000" pitchFamily="2" charset="2"/>
              <a:buChar char="Ø"/>
            </a:pPr>
            <a:r>
              <a:rPr lang="fr-FR" b="1" dirty="0"/>
              <a:t>Gestion des mises à jour (WSUS)</a:t>
            </a:r>
          </a:p>
        </p:txBody>
      </p:sp>
      <p:sp useBgFill="1">
        <p:nvSpPr>
          <p:cNvPr id="3112" name="Freeform: Shape 3111">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 name="Espace réservé du pied de page 3">
            <a:extLst>
              <a:ext uri="{FF2B5EF4-FFF2-40B4-BE49-F238E27FC236}">
                <a16:creationId xmlns:a16="http://schemas.microsoft.com/office/drawing/2014/main" id="{02375621-DD0D-AAE1-1FCF-6B26C24F870D}"/>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74FE807C-8FDD-1003-4498-89D32C04692B}"/>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11</a:t>
            </a:fld>
            <a:endParaRPr lang="en-US"/>
          </a:p>
        </p:txBody>
      </p:sp>
      <p:pic>
        <p:nvPicPr>
          <p:cNvPr id="3074" name="Picture 2" descr="logo Active Directory 720 | Blog Bujarra.com">
            <a:extLst>
              <a:ext uri="{FF2B5EF4-FFF2-40B4-BE49-F238E27FC236}">
                <a16:creationId xmlns:a16="http://schemas.microsoft.com/office/drawing/2014/main" id="{CDA8D912-095C-A47C-2C81-107B8A620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878" y="-105314"/>
            <a:ext cx="2770517" cy="1308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stall Active Directory Users and Computers (ADUC) Snap-in on Windows  10/11 | Windows OS Hub">
            <a:extLst>
              <a:ext uri="{FF2B5EF4-FFF2-40B4-BE49-F238E27FC236}">
                <a16:creationId xmlns:a16="http://schemas.microsoft.com/office/drawing/2014/main" id="{3B2D39B6-288F-198D-A7A8-EE3497C5A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423" y="1924049"/>
            <a:ext cx="436245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358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6" name="Rectangle 4115">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A94CFF-2DC0-985D-98D3-EC73FF255A2B}"/>
              </a:ext>
            </a:extLst>
          </p:cNvPr>
          <p:cNvSpPr>
            <a:spLocks noGrp="1"/>
          </p:cNvSpPr>
          <p:nvPr>
            <p:ph type="title"/>
          </p:nvPr>
        </p:nvSpPr>
        <p:spPr>
          <a:xfrm>
            <a:off x="6480000" y="619200"/>
            <a:ext cx="4991961" cy="1477328"/>
          </a:xfrm>
        </p:spPr>
        <p:txBody>
          <a:bodyPr wrap="square" anchor="ctr">
            <a:normAutofit/>
          </a:bodyPr>
          <a:lstStyle/>
          <a:p>
            <a:r>
              <a:rPr lang="fr-FR" sz="3200" dirty="0"/>
              <a:t>Activité 5 :</a:t>
            </a:r>
            <a:br>
              <a:rPr lang="fr-FR" sz="3200" dirty="0"/>
            </a:br>
            <a:r>
              <a:rPr lang="fr-FR" sz="3200" dirty="0" err="1"/>
              <a:t>Proxmox</a:t>
            </a:r>
            <a:r>
              <a:rPr lang="fr-FR" sz="3200" dirty="0"/>
              <a:t> </a:t>
            </a:r>
          </a:p>
        </p:txBody>
      </p:sp>
      <p:sp useBgFill="1">
        <p:nvSpPr>
          <p:cNvPr id="4118" name="Freeform: Shape 4117">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026" name="Picture 2" descr="installer et configurer l'hyperviseur proxmox pve">
            <a:extLst>
              <a:ext uri="{FF2B5EF4-FFF2-40B4-BE49-F238E27FC236}">
                <a16:creationId xmlns:a16="http://schemas.microsoft.com/office/drawing/2014/main" id="{791B9A4D-C626-577F-B7EE-AB8B028FBF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8690" y="746271"/>
            <a:ext cx="4284000" cy="2412900"/>
          </a:xfrm>
          <a:custGeom>
            <a:avLst/>
            <a:gdLst/>
            <a:ahLst/>
            <a:cxnLst/>
            <a:rect l="l" t="t" r="r" b="b"/>
            <a:pathLst>
              <a:path w="4284000" h="5409338">
                <a:moveTo>
                  <a:pt x="0" y="0"/>
                </a:moveTo>
                <a:lnTo>
                  <a:pt x="4284000" y="0"/>
                </a:lnTo>
                <a:lnTo>
                  <a:pt x="42840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7E42A189-8196-FD22-B841-94CA57823FA4}"/>
              </a:ext>
            </a:extLst>
          </p:cNvPr>
          <p:cNvSpPr>
            <a:spLocks noGrp="1"/>
          </p:cNvSpPr>
          <p:nvPr>
            <p:ph idx="1"/>
          </p:nvPr>
        </p:nvSpPr>
        <p:spPr>
          <a:xfrm>
            <a:off x="6480000" y="2550226"/>
            <a:ext cx="4991962" cy="3216273"/>
          </a:xfrm>
        </p:spPr>
        <p:txBody>
          <a:bodyPr>
            <a:normAutofit/>
          </a:bodyPr>
          <a:lstStyle/>
          <a:p>
            <a:pPr>
              <a:buClr>
                <a:srgbClr val="FF0000"/>
              </a:buClr>
              <a:buFont typeface="Wingdings" panose="05000000000000000000" pitchFamily="2" charset="2"/>
              <a:buChar char="Ø"/>
            </a:pPr>
            <a:r>
              <a:rPr lang="fr-FR" b="1" dirty="0">
                <a:latin typeface="Söhne"/>
              </a:rPr>
              <a:t>Création de conteneur (CT)</a:t>
            </a:r>
          </a:p>
          <a:p>
            <a:pPr>
              <a:buClr>
                <a:srgbClr val="FF0000"/>
              </a:buClr>
              <a:buFont typeface="Wingdings" panose="05000000000000000000" pitchFamily="2" charset="2"/>
              <a:buChar char="Ø"/>
            </a:pPr>
            <a:r>
              <a:rPr lang="fr-FR" b="1" dirty="0">
                <a:latin typeface="Söhne"/>
              </a:rPr>
              <a:t>Machine Virtuelle (VM)</a:t>
            </a:r>
          </a:p>
          <a:p>
            <a:pPr>
              <a:buClr>
                <a:srgbClr val="FF0000"/>
              </a:buClr>
              <a:buFont typeface="Wingdings" panose="05000000000000000000" pitchFamily="2" charset="2"/>
              <a:buChar char="Ø"/>
            </a:pPr>
            <a:r>
              <a:rPr lang="fr-FR" b="1" dirty="0">
                <a:latin typeface="Söhne"/>
              </a:rPr>
              <a:t>Backup (</a:t>
            </a:r>
            <a:r>
              <a:rPr lang="fr-FR" b="1" dirty="0" err="1">
                <a:latin typeface="Söhne"/>
              </a:rPr>
              <a:t>Proxmox</a:t>
            </a:r>
            <a:r>
              <a:rPr lang="fr-FR" b="1" dirty="0">
                <a:latin typeface="Söhne"/>
              </a:rPr>
              <a:t> Backup + snapshot)</a:t>
            </a:r>
          </a:p>
          <a:p>
            <a:pPr marL="0" indent="0">
              <a:buClr>
                <a:srgbClr val="FF0000"/>
              </a:buClr>
              <a:buNone/>
            </a:pPr>
            <a:endParaRPr lang="fr-FR" b="1" dirty="0">
              <a:latin typeface="Söhne"/>
            </a:endParaRPr>
          </a:p>
          <a:p>
            <a:pPr>
              <a:buClr>
                <a:srgbClr val="FF0000"/>
              </a:buClr>
              <a:buFont typeface="Wingdings" panose="05000000000000000000" pitchFamily="2" charset="2"/>
              <a:buChar char="Ø"/>
            </a:pPr>
            <a:endParaRPr lang="fr-FR" b="1" dirty="0">
              <a:latin typeface="Söhne"/>
            </a:endParaRPr>
          </a:p>
        </p:txBody>
      </p:sp>
      <p:sp>
        <p:nvSpPr>
          <p:cNvPr id="4" name="Espace réservé du pied de page 3">
            <a:extLst>
              <a:ext uri="{FF2B5EF4-FFF2-40B4-BE49-F238E27FC236}">
                <a16:creationId xmlns:a16="http://schemas.microsoft.com/office/drawing/2014/main" id="{CF34653E-426C-9F41-AE95-E59EC7DC8183}"/>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dirty="0"/>
              <a:t>Léo ALIX</a:t>
            </a:r>
          </a:p>
        </p:txBody>
      </p:sp>
      <p:sp>
        <p:nvSpPr>
          <p:cNvPr id="5" name="Espace réservé du numéro de diapositive 4">
            <a:extLst>
              <a:ext uri="{FF2B5EF4-FFF2-40B4-BE49-F238E27FC236}">
                <a16:creationId xmlns:a16="http://schemas.microsoft.com/office/drawing/2014/main" id="{B4076556-0A00-BCBD-6939-3A294CD9B25E}"/>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12</a:t>
            </a:fld>
            <a:endParaRPr lang="en-US"/>
          </a:p>
        </p:txBody>
      </p:sp>
      <p:pic>
        <p:nvPicPr>
          <p:cNvPr id="4100" name="Picture 4" descr="Add Proxmox icon · Issue #337 · andOTP/andOTP · GitHub">
            <a:extLst>
              <a:ext uri="{FF2B5EF4-FFF2-40B4-BE49-F238E27FC236}">
                <a16:creationId xmlns:a16="http://schemas.microsoft.com/office/drawing/2014/main" id="{A115BDE6-D14B-F584-8729-43A3ABF98B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9861" y="19415"/>
            <a:ext cx="1405372" cy="133845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texte, logiciel, Logiciel multimédia, capture d’écran&#10;&#10;Description générée automatiquement">
            <a:extLst>
              <a:ext uri="{FF2B5EF4-FFF2-40B4-BE49-F238E27FC236}">
                <a16:creationId xmlns:a16="http://schemas.microsoft.com/office/drawing/2014/main" id="{12A0C77F-D274-53F2-A95D-21EFD26551DF}"/>
              </a:ext>
            </a:extLst>
          </p:cNvPr>
          <p:cNvPicPr>
            <a:picLocks noChangeAspect="1"/>
          </p:cNvPicPr>
          <p:nvPr/>
        </p:nvPicPr>
        <p:blipFill rotWithShape="1">
          <a:blip r:embed="rId5"/>
          <a:srcRect r="63868" b="1"/>
          <a:stretch/>
        </p:blipFill>
        <p:spPr>
          <a:xfrm>
            <a:off x="818690" y="3698829"/>
            <a:ext cx="4284000" cy="2608408"/>
          </a:xfrm>
          <a:custGeom>
            <a:avLst/>
            <a:gdLst/>
            <a:ahLst/>
            <a:cxnLst/>
            <a:rect l="l" t="t" r="r" b="b"/>
            <a:pathLst>
              <a:path w="4284000" h="5409338">
                <a:moveTo>
                  <a:pt x="0" y="0"/>
                </a:moveTo>
                <a:lnTo>
                  <a:pt x="4284000" y="0"/>
                </a:lnTo>
                <a:lnTo>
                  <a:pt x="4284000" y="5409338"/>
                </a:lnTo>
                <a:lnTo>
                  <a:pt x="0" y="5409338"/>
                </a:lnTo>
                <a:close/>
              </a:path>
            </a:pathLst>
          </a:custGeom>
        </p:spPr>
      </p:pic>
    </p:spTree>
    <p:extLst>
      <p:ext uri="{BB962C8B-B14F-4D97-AF65-F5344CB8AC3E}">
        <p14:creationId xmlns:p14="http://schemas.microsoft.com/office/powerpoint/2010/main" val="1594507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42" name="Rectangle 5141">
            <a:extLst>
              <a:ext uri="{FF2B5EF4-FFF2-40B4-BE49-F238E27FC236}">
                <a16:creationId xmlns:a16="http://schemas.microsoft.com/office/drawing/2014/main" id="{AFAD4110-8016-4782-8301-425DA40C0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4" name="Rectangle 5143">
            <a:extLst>
              <a:ext uri="{FF2B5EF4-FFF2-40B4-BE49-F238E27FC236}">
                <a16:creationId xmlns:a16="http://schemas.microsoft.com/office/drawing/2014/main" id="{48463AEF-E1BB-4094-902E-9FC4C3327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46" name="Freeform: Shape 5145">
            <a:extLst>
              <a:ext uri="{FF2B5EF4-FFF2-40B4-BE49-F238E27FC236}">
                <a16:creationId xmlns:a16="http://schemas.microsoft.com/office/drawing/2014/main" id="{1BA33325-7509-4375-B1C0-C816908FB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573811" cy="6858000"/>
          </a:xfrm>
          <a:custGeom>
            <a:avLst/>
            <a:gdLst>
              <a:gd name="connsiteX0" fmla="*/ 1129816 w 7573811"/>
              <a:gd name="connsiteY0" fmla="*/ 0 h 6858000"/>
              <a:gd name="connsiteX1" fmla="*/ 7573811 w 7573811"/>
              <a:gd name="connsiteY1" fmla="*/ 0 h 6858000"/>
              <a:gd name="connsiteX2" fmla="*/ 7573811 w 7573811"/>
              <a:gd name="connsiteY2" fmla="*/ 6858000 h 6858000"/>
              <a:gd name="connsiteX3" fmla="*/ 1406292 w 7573811"/>
              <a:gd name="connsiteY3" fmla="*/ 6858000 h 6858000"/>
              <a:gd name="connsiteX4" fmla="*/ 1194784 w 7573811"/>
              <a:gd name="connsiteY4" fmla="*/ 6625926 h 6858000"/>
              <a:gd name="connsiteX5" fmla="*/ 580447 w 7573811"/>
              <a:gd name="connsiteY5" fmla="*/ 5744482 h 6858000"/>
              <a:gd name="connsiteX6" fmla="*/ 0 w 7573811"/>
              <a:gd name="connsiteY6" fmla="*/ 3637319 h 6858000"/>
              <a:gd name="connsiteX7" fmla="*/ 183298 w 7573811"/>
              <a:gd name="connsiteY7" fmla="*/ 1866081 h 6858000"/>
              <a:gd name="connsiteX8" fmla="*/ 794295 w 7573811"/>
              <a:gd name="connsiteY8" fmla="*/ 430767 h 6858000"/>
              <a:gd name="connsiteX9" fmla="*/ 993227 w 7573811"/>
              <a:gd name="connsiteY9" fmla="*/ 1645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73811" h="6858000">
                <a:moveTo>
                  <a:pt x="1129816" y="0"/>
                </a:moveTo>
                <a:lnTo>
                  <a:pt x="7573811" y="0"/>
                </a:lnTo>
                <a:lnTo>
                  <a:pt x="7573811" y="6858000"/>
                </a:lnTo>
                <a:lnTo>
                  <a:pt x="1406292" y="6858000"/>
                </a:lnTo>
                <a:lnTo>
                  <a:pt x="1194784" y="6625926"/>
                </a:lnTo>
                <a:cubicBezTo>
                  <a:pt x="968525" y="6360025"/>
                  <a:pt x="763745" y="6065137"/>
                  <a:pt x="580447" y="5744482"/>
                </a:cubicBezTo>
                <a:cubicBezTo>
                  <a:pt x="213848" y="5072633"/>
                  <a:pt x="0" y="4370245"/>
                  <a:pt x="0" y="3637319"/>
                </a:cubicBezTo>
                <a:cubicBezTo>
                  <a:pt x="0" y="3057086"/>
                  <a:pt x="61099" y="2446314"/>
                  <a:pt x="183298" y="1866081"/>
                </a:cubicBezTo>
                <a:cubicBezTo>
                  <a:pt x="305499" y="1285847"/>
                  <a:pt x="519347" y="827768"/>
                  <a:pt x="794295" y="430767"/>
                </a:cubicBezTo>
                <a:cubicBezTo>
                  <a:pt x="859214" y="339151"/>
                  <a:pt x="925564" y="250398"/>
                  <a:pt x="993227" y="164508"/>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noFill/>
            </a:endParaRPr>
          </a:p>
        </p:txBody>
      </p:sp>
      <p:sp>
        <p:nvSpPr>
          <p:cNvPr id="2" name="Titre 1">
            <a:extLst>
              <a:ext uri="{FF2B5EF4-FFF2-40B4-BE49-F238E27FC236}">
                <a16:creationId xmlns:a16="http://schemas.microsoft.com/office/drawing/2014/main" id="{BCA94CFF-2DC0-985D-98D3-EC73FF255A2B}"/>
              </a:ext>
            </a:extLst>
          </p:cNvPr>
          <p:cNvSpPr>
            <a:spLocks noGrp="1"/>
          </p:cNvSpPr>
          <p:nvPr>
            <p:ph type="title"/>
          </p:nvPr>
        </p:nvSpPr>
        <p:spPr>
          <a:xfrm>
            <a:off x="720000" y="619200"/>
            <a:ext cx="4991961" cy="1476000"/>
          </a:xfrm>
        </p:spPr>
        <p:txBody>
          <a:bodyPr wrap="square" anchor="ctr">
            <a:normAutofit/>
          </a:bodyPr>
          <a:lstStyle/>
          <a:p>
            <a:r>
              <a:rPr lang="fr-FR" dirty="0"/>
              <a:t>Activité 6 : Portfolio</a:t>
            </a:r>
          </a:p>
        </p:txBody>
      </p:sp>
      <p:sp>
        <p:nvSpPr>
          <p:cNvPr id="4" name="Espace réservé du pied de page 3">
            <a:extLst>
              <a:ext uri="{FF2B5EF4-FFF2-40B4-BE49-F238E27FC236}">
                <a16:creationId xmlns:a16="http://schemas.microsoft.com/office/drawing/2014/main" id="{CF34653E-426C-9F41-AE95-E59EC7DC8183}"/>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B4076556-0A00-BCBD-6939-3A294CD9B25E}"/>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13</a:t>
            </a:fld>
            <a:endParaRPr lang="en-US"/>
          </a:p>
        </p:txBody>
      </p:sp>
      <p:pic>
        <p:nvPicPr>
          <p:cNvPr id="3" name="Image 2" descr="Une image contenant Police, texte, Graphique, logo&#10;&#10;Le contenu généré par l’IA peut être incorrect.">
            <a:extLst>
              <a:ext uri="{FF2B5EF4-FFF2-40B4-BE49-F238E27FC236}">
                <a16:creationId xmlns:a16="http://schemas.microsoft.com/office/drawing/2014/main" id="{3637867E-3EB2-C3B4-A6EA-BBF73602FC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473" t="36876" r="25808" b="34329"/>
          <a:stretch/>
        </p:blipFill>
        <p:spPr bwMode="auto">
          <a:xfrm>
            <a:off x="9854247" y="263793"/>
            <a:ext cx="2024380" cy="1247775"/>
          </a:xfrm>
          <a:prstGeom prst="rect">
            <a:avLst/>
          </a:prstGeom>
          <a:noFill/>
          <a:ln>
            <a:noFill/>
          </a:ln>
          <a:extLst>
            <a:ext uri="{53640926-AAD7-44D8-BBD7-CCE9431645EC}">
              <a14:shadowObscured xmlns:a14="http://schemas.microsoft.com/office/drawing/2010/main"/>
            </a:ext>
          </a:extLst>
        </p:spPr>
      </p:pic>
      <p:sp>
        <p:nvSpPr>
          <p:cNvPr id="7" name="Espace réservé du contenu 2">
            <a:extLst>
              <a:ext uri="{FF2B5EF4-FFF2-40B4-BE49-F238E27FC236}">
                <a16:creationId xmlns:a16="http://schemas.microsoft.com/office/drawing/2014/main" id="{27F13478-5CED-1054-AFD0-649CCA3DE6DA}"/>
              </a:ext>
            </a:extLst>
          </p:cNvPr>
          <p:cNvSpPr txBox="1">
            <a:spLocks/>
          </p:cNvSpPr>
          <p:nvPr/>
        </p:nvSpPr>
        <p:spPr>
          <a:xfrm>
            <a:off x="827346" y="2621478"/>
            <a:ext cx="4991962" cy="3216273"/>
          </a:xfrm>
          <a:prstGeom prst="rect">
            <a:avLst/>
          </a:prstGeom>
        </p:spPr>
        <p:txBody>
          <a:bodyPr vert="horz" lIns="0" tIns="0" rIns="0" bIns="0" rtlCol="0">
            <a:normAutofit lnSpcReduction="10000"/>
          </a:bodyPr>
          <a:lst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0000"/>
              </a:buClr>
              <a:buFont typeface="Wingdings" panose="05000000000000000000" pitchFamily="2" charset="2"/>
              <a:buChar char="Ø"/>
            </a:pPr>
            <a:r>
              <a:rPr lang="fr-FR" b="1" dirty="0">
                <a:latin typeface="Söhne"/>
              </a:rPr>
              <a:t>Portfolio</a:t>
            </a:r>
          </a:p>
          <a:p>
            <a:pPr>
              <a:buClr>
                <a:srgbClr val="FF0000"/>
              </a:buClr>
              <a:buFont typeface="Wingdings" panose="05000000000000000000" pitchFamily="2" charset="2"/>
              <a:buChar char="Ø"/>
            </a:pPr>
            <a:r>
              <a:rPr lang="fr-FR" b="1" dirty="0">
                <a:latin typeface="Söhne"/>
              </a:rPr>
              <a:t>NPM (Nginx Proxy Manager)</a:t>
            </a:r>
          </a:p>
          <a:p>
            <a:pPr>
              <a:buClr>
                <a:srgbClr val="FF0000"/>
              </a:buClr>
              <a:buFont typeface="Wingdings" panose="05000000000000000000" pitchFamily="2" charset="2"/>
              <a:buChar char="Ø"/>
            </a:pPr>
            <a:r>
              <a:rPr lang="fr-FR" b="1" dirty="0">
                <a:latin typeface="Söhne"/>
              </a:rPr>
              <a:t>HA</a:t>
            </a:r>
          </a:p>
          <a:p>
            <a:pPr>
              <a:buClr>
                <a:srgbClr val="FF0000"/>
              </a:buClr>
              <a:buFont typeface="Wingdings" panose="05000000000000000000" pitchFamily="2" charset="2"/>
              <a:buChar char="Ø"/>
            </a:pPr>
            <a:r>
              <a:rPr lang="fr-FR" b="1" dirty="0">
                <a:latin typeface="Söhne"/>
              </a:rPr>
              <a:t>Docker</a:t>
            </a:r>
          </a:p>
          <a:p>
            <a:pPr>
              <a:buClr>
                <a:srgbClr val="FF0000"/>
              </a:buClr>
              <a:buFont typeface="Wingdings" panose="05000000000000000000" pitchFamily="2" charset="2"/>
              <a:buChar char="Ø"/>
            </a:pPr>
            <a:r>
              <a:rPr lang="fr-FR" b="1" dirty="0">
                <a:latin typeface="Söhne"/>
              </a:rPr>
              <a:t>NGINX</a:t>
            </a:r>
          </a:p>
          <a:p>
            <a:pPr>
              <a:buClr>
                <a:srgbClr val="FF0000"/>
              </a:buClr>
              <a:buFont typeface="Wingdings" panose="05000000000000000000" pitchFamily="2" charset="2"/>
              <a:buChar char="Ø"/>
            </a:pPr>
            <a:r>
              <a:rPr lang="fr-FR" b="1" dirty="0" err="1">
                <a:latin typeface="Söhne"/>
              </a:rPr>
              <a:t>Let’s</a:t>
            </a:r>
            <a:r>
              <a:rPr lang="fr-FR" b="1" dirty="0">
                <a:latin typeface="Söhne"/>
              </a:rPr>
              <a:t> </a:t>
            </a:r>
            <a:r>
              <a:rPr lang="fr-FR" b="1" dirty="0" err="1">
                <a:latin typeface="Söhne"/>
              </a:rPr>
              <a:t>Encrypt</a:t>
            </a:r>
            <a:endParaRPr lang="fr-FR" b="1" dirty="0">
              <a:latin typeface="Söhne"/>
            </a:endParaRPr>
          </a:p>
          <a:p>
            <a:pPr>
              <a:buClr>
                <a:srgbClr val="FF0000"/>
              </a:buClr>
              <a:buFont typeface="Wingdings" panose="05000000000000000000" pitchFamily="2" charset="2"/>
              <a:buChar char="Ø"/>
            </a:pPr>
            <a:r>
              <a:rPr lang="fr-FR" b="1" dirty="0">
                <a:latin typeface="Söhne"/>
              </a:rPr>
              <a:t>Monitoring</a:t>
            </a:r>
          </a:p>
        </p:txBody>
      </p:sp>
      <p:sp>
        <p:nvSpPr>
          <p:cNvPr id="10" name="ZoneTexte 9">
            <a:extLst>
              <a:ext uri="{FF2B5EF4-FFF2-40B4-BE49-F238E27FC236}">
                <a16:creationId xmlns:a16="http://schemas.microsoft.com/office/drawing/2014/main" id="{7CC09C40-11B3-54B9-2A68-172EDFBB45C0}"/>
              </a:ext>
            </a:extLst>
          </p:cNvPr>
          <p:cNvSpPr txBox="1"/>
          <p:nvPr/>
        </p:nvSpPr>
        <p:spPr>
          <a:xfrm>
            <a:off x="5807906" y="4229614"/>
            <a:ext cx="6097978" cy="923330"/>
          </a:xfrm>
          <a:prstGeom prst="rect">
            <a:avLst/>
          </a:prstGeom>
          <a:noFill/>
        </p:spPr>
        <p:txBody>
          <a:bodyPr wrap="square">
            <a:spAutoFit/>
          </a:bodyPr>
          <a:lstStyle/>
          <a:p>
            <a:r>
              <a:rPr lang="fr-FR" dirty="0">
                <a:hlinkClick r:id="rId3"/>
              </a:rPr>
              <a:t>https://portfoliot.gameoversnack.fr/accueil.html</a:t>
            </a:r>
            <a:endParaRPr lang="fr-FR" dirty="0"/>
          </a:p>
          <a:p>
            <a:r>
              <a:rPr lang="fr-FR" dirty="0">
                <a:hlinkClick r:id="rId4"/>
              </a:rPr>
              <a:t>portfoliot1.gameoversnack.fr</a:t>
            </a:r>
            <a:endParaRPr lang="fr-FR" dirty="0"/>
          </a:p>
          <a:p>
            <a:r>
              <a:rPr lang="fr-FR" dirty="0">
                <a:hlinkClick r:id="rId5"/>
              </a:rPr>
              <a:t>https://huitre.gameoversnack.fr/sm.html</a:t>
            </a:r>
            <a:endParaRPr lang="fr-FR" dirty="0"/>
          </a:p>
        </p:txBody>
      </p:sp>
    </p:spTree>
    <p:extLst>
      <p:ext uri="{BB962C8B-B14F-4D97-AF65-F5344CB8AC3E}">
        <p14:creationId xmlns:p14="http://schemas.microsoft.com/office/powerpoint/2010/main" val="3511338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223" name="Rectangle 8222">
            <a:extLst>
              <a:ext uri="{FF2B5EF4-FFF2-40B4-BE49-F238E27FC236}">
                <a16:creationId xmlns:a16="http://schemas.microsoft.com/office/drawing/2014/main" id="{468DC7FA-55C9-47D5-B8A0-022B4C9AA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4" name="Rectangle 8223">
            <a:extLst>
              <a:ext uri="{FF2B5EF4-FFF2-40B4-BE49-F238E27FC236}">
                <a16:creationId xmlns:a16="http://schemas.microsoft.com/office/drawing/2014/main" id="{E905CBC2-EECC-4468-90C4-C0176E9B0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1">
            <a:extLst>
              <a:ext uri="{FF2B5EF4-FFF2-40B4-BE49-F238E27FC236}">
                <a16:creationId xmlns:a16="http://schemas.microsoft.com/office/drawing/2014/main" id="{16AD77C4-B45B-18FF-31BC-EA8AF3BF2B2F}"/>
              </a:ext>
            </a:extLst>
          </p:cNvPr>
          <p:cNvSpPr>
            <a:spLocks noGrp="1"/>
          </p:cNvSpPr>
          <p:nvPr>
            <p:ph type="title"/>
          </p:nvPr>
        </p:nvSpPr>
        <p:spPr>
          <a:xfrm>
            <a:off x="6480000" y="619200"/>
            <a:ext cx="4991961" cy="1477328"/>
          </a:xfrm>
        </p:spPr>
        <p:txBody>
          <a:bodyPr wrap="square" anchor="ctr">
            <a:normAutofit/>
          </a:bodyPr>
          <a:lstStyle/>
          <a:p>
            <a:r>
              <a:rPr lang="fr-FR" sz="3200" dirty="0"/>
              <a:t>Activité 7 :</a:t>
            </a:r>
            <a:br>
              <a:rPr lang="fr-FR" sz="3200" dirty="0"/>
            </a:br>
            <a:r>
              <a:rPr lang="fr-FR" sz="3200" dirty="0"/>
              <a:t>GLPI  </a:t>
            </a:r>
          </a:p>
        </p:txBody>
      </p:sp>
      <p:sp useBgFill="1">
        <p:nvSpPr>
          <p:cNvPr id="8225" name="Freeform: Shape 8220">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533334"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098" name="Picture 2" descr="comment créer un ticket GLPI à partir de Centreon | memo-linux.com">
            <a:extLst>
              <a:ext uri="{FF2B5EF4-FFF2-40B4-BE49-F238E27FC236}">
                <a16:creationId xmlns:a16="http://schemas.microsoft.com/office/drawing/2014/main" id="{007DBC38-0CCB-FCB7-DD5C-E320BB84C51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784" y="1312143"/>
            <a:ext cx="5543640" cy="2605510"/>
          </a:xfrm>
          <a:custGeom>
            <a:avLst/>
            <a:gdLst/>
            <a:ahLst/>
            <a:cxnLst/>
            <a:rect l="l" t="t" r="r" b="b"/>
            <a:pathLst>
              <a:path w="4284000" h="5409338">
                <a:moveTo>
                  <a:pt x="0" y="0"/>
                </a:moveTo>
                <a:lnTo>
                  <a:pt x="4284000" y="0"/>
                </a:lnTo>
                <a:lnTo>
                  <a:pt x="42840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B7C7C267-F411-557F-6179-1F3D7611C80D}"/>
              </a:ext>
            </a:extLst>
          </p:cNvPr>
          <p:cNvSpPr>
            <a:spLocks noGrp="1"/>
          </p:cNvSpPr>
          <p:nvPr>
            <p:ph idx="1"/>
          </p:nvPr>
        </p:nvSpPr>
        <p:spPr>
          <a:xfrm>
            <a:off x="6480000" y="2541600"/>
            <a:ext cx="4991962" cy="3216273"/>
          </a:xfrm>
        </p:spPr>
        <p:txBody>
          <a:bodyPr>
            <a:normAutofit/>
          </a:bodyPr>
          <a:lstStyle/>
          <a:p>
            <a:pPr>
              <a:buClr>
                <a:srgbClr val="FF0000"/>
              </a:buClr>
              <a:buFont typeface="Wingdings" panose="05000000000000000000" pitchFamily="2" charset="2"/>
              <a:buChar char="Ø"/>
            </a:pPr>
            <a:r>
              <a:rPr lang="fr-FR" b="1">
                <a:latin typeface="Söhne"/>
              </a:rPr>
              <a:t>Gestion des tickets d'incidents et des demandes de service </a:t>
            </a:r>
          </a:p>
          <a:p>
            <a:pPr>
              <a:buClr>
                <a:srgbClr val="FF0000"/>
              </a:buClr>
              <a:buFont typeface="Wingdings" panose="05000000000000000000" pitchFamily="2" charset="2"/>
              <a:buChar char="Ø"/>
            </a:pPr>
            <a:r>
              <a:rPr lang="fr-FR" b="1">
                <a:latin typeface="Söhne"/>
              </a:rPr>
              <a:t>Gestion des actifs informatiques</a:t>
            </a:r>
          </a:p>
          <a:p>
            <a:pPr>
              <a:buClr>
                <a:srgbClr val="FF0000"/>
              </a:buClr>
              <a:buFont typeface="Wingdings" panose="05000000000000000000" pitchFamily="2" charset="2"/>
              <a:buChar char="Ø"/>
            </a:pPr>
            <a:r>
              <a:rPr lang="fr-FR" b="1">
                <a:latin typeface="Söhne"/>
              </a:rPr>
              <a:t>Gestion des licences logicielles </a:t>
            </a:r>
          </a:p>
          <a:p>
            <a:pPr>
              <a:buClr>
                <a:srgbClr val="FF0000"/>
              </a:buClr>
              <a:buFont typeface="Wingdings" panose="05000000000000000000" pitchFamily="2" charset="2"/>
              <a:buChar char="Ø"/>
            </a:pPr>
            <a:r>
              <a:rPr lang="fr-FR" b="1">
                <a:latin typeface="Söhne"/>
              </a:rPr>
              <a:t>Gestion des documents</a:t>
            </a:r>
          </a:p>
          <a:p>
            <a:pPr>
              <a:buClr>
                <a:srgbClr val="FF0000"/>
              </a:buClr>
              <a:buFont typeface="Wingdings" panose="05000000000000000000" pitchFamily="2" charset="2"/>
              <a:buChar char="Ø"/>
            </a:pPr>
            <a:r>
              <a:rPr lang="fr-FR" b="1">
                <a:latin typeface="Söhne"/>
              </a:rPr>
              <a:t>Personnalisation et extensibilité</a:t>
            </a:r>
          </a:p>
          <a:p>
            <a:pPr>
              <a:buClr>
                <a:srgbClr val="FF0000"/>
              </a:buClr>
              <a:buFont typeface="Wingdings" panose="05000000000000000000" pitchFamily="2" charset="2"/>
              <a:buChar char="Ø"/>
            </a:pPr>
            <a:r>
              <a:rPr lang="fr-FR" b="1">
                <a:latin typeface="Söhne"/>
              </a:rPr>
              <a:t>Reporting et tableau de bord </a:t>
            </a:r>
            <a:endParaRPr lang="fr-FR" b="1" dirty="0">
              <a:latin typeface="Söhne"/>
            </a:endParaRPr>
          </a:p>
        </p:txBody>
      </p:sp>
      <p:sp>
        <p:nvSpPr>
          <p:cNvPr id="4" name="Espace réservé du pied de page 3">
            <a:extLst>
              <a:ext uri="{FF2B5EF4-FFF2-40B4-BE49-F238E27FC236}">
                <a16:creationId xmlns:a16="http://schemas.microsoft.com/office/drawing/2014/main" id="{B6B9BBD4-D55D-00BC-BDE8-E03D516DB330}"/>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9814182C-0E3B-9094-4A3B-B353594A4F33}"/>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14</a:t>
            </a:fld>
            <a:endParaRPr lang="en-US"/>
          </a:p>
        </p:txBody>
      </p:sp>
      <p:pic>
        <p:nvPicPr>
          <p:cNvPr id="1026" name="Picture 2" descr="Installer GLPI LAMP Debian 11">
            <a:extLst>
              <a:ext uri="{FF2B5EF4-FFF2-40B4-BE49-F238E27FC236}">
                <a16:creationId xmlns:a16="http://schemas.microsoft.com/office/drawing/2014/main" id="{89D4EC81-824E-5B67-5273-C47D8A5A3EF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378440" y="231262"/>
            <a:ext cx="1744953" cy="959724"/>
          </a:xfrm>
          <a:custGeom>
            <a:avLst/>
            <a:gdLst/>
            <a:ahLst/>
            <a:cxnLst/>
            <a:rect l="l" t="t" r="r" b="b"/>
            <a:pathLst>
              <a:path w="5015639" h="3501162">
                <a:moveTo>
                  <a:pt x="0" y="0"/>
                </a:moveTo>
                <a:lnTo>
                  <a:pt x="5015639" y="0"/>
                </a:lnTo>
                <a:lnTo>
                  <a:pt x="5015639" y="3501162"/>
                </a:lnTo>
                <a:lnTo>
                  <a:pt x="0" y="350116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96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221" name="Rectangle 8220">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3" name="Rectangle 8222">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25" name="Freeform: Shape 8224">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Titre 1">
            <a:extLst>
              <a:ext uri="{FF2B5EF4-FFF2-40B4-BE49-F238E27FC236}">
                <a16:creationId xmlns:a16="http://schemas.microsoft.com/office/drawing/2014/main" id="{16AD77C4-B45B-18FF-31BC-EA8AF3BF2B2F}"/>
              </a:ext>
            </a:extLst>
          </p:cNvPr>
          <p:cNvSpPr>
            <a:spLocks noGrp="1"/>
          </p:cNvSpPr>
          <p:nvPr>
            <p:ph type="title"/>
          </p:nvPr>
        </p:nvSpPr>
        <p:spPr>
          <a:xfrm>
            <a:off x="720000" y="619201"/>
            <a:ext cx="5003800" cy="1477328"/>
          </a:xfrm>
        </p:spPr>
        <p:txBody>
          <a:bodyPr>
            <a:normAutofit/>
          </a:bodyPr>
          <a:lstStyle/>
          <a:p>
            <a:r>
              <a:rPr lang="fr-FR" sz="3200" dirty="0"/>
              <a:t>Activité 8 :</a:t>
            </a:r>
            <a:br>
              <a:rPr lang="fr-FR" sz="3200" dirty="0"/>
            </a:br>
            <a:r>
              <a:rPr lang="fr-FR" sz="3200" dirty="0"/>
              <a:t>Uptime </a:t>
            </a:r>
            <a:r>
              <a:rPr lang="fr-FR" sz="3200" dirty="0" err="1"/>
              <a:t>Kuma</a:t>
            </a:r>
            <a:r>
              <a:rPr lang="fr-FR" sz="3200" dirty="0"/>
              <a:t>  </a:t>
            </a:r>
          </a:p>
        </p:txBody>
      </p:sp>
      <p:pic>
        <p:nvPicPr>
          <p:cNvPr id="3" name="Image 2">
            <a:extLst>
              <a:ext uri="{FF2B5EF4-FFF2-40B4-BE49-F238E27FC236}">
                <a16:creationId xmlns:a16="http://schemas.microsoft.com/office/drawing/2014/main" id="{8048C47E-1824-3252-1C15-29FBB949ED36}"/>
              </a:ext>
            </a:extLst>
          </p:cNvPr>
          <p:cNvPicPr>
            <a:picLocks noChangeAspect="1"/>
          </p:cNvPicPr>
          <p:nvPr/>
        </p:nvPicPr>
        <p:blipFill>
          <a:blip r:embed="rId3"/>
          <a:stretch>
            <a:fillRect/>
          </a:stretch>
        </p:blipFill>
        <p:spPr>
          <a:xfrm>
            <a:off x="350453" y="3201287"/>
            <a:ext cx="5677752" cy="2668543"/>
          </a:xfrm>
          <a:custGeom>
            <a:avLst/>
            <a:gdLst/>
            <a:ahLst/>
            <a:cxnLst/>
            <a:rect l="l" t="t" r="r" b="b"/>
            <a:pathLst>
              <a:path w="5015639" h="3501162">
                <a:moveTo>
                  <a:pt x="0" y="0"/>
                </a:moveTo>
                <a:lnTo>
                  <a:pt x="5015639" y="0"/>
                </a:lnTo>
                <a:lnTo>
                  <a:pt x="5015639" y="3501162"/>
                </a:lnTo>
                <a:lnTo>
                  <a:pt x="0" y="3501162"/>
                </a:lnTo>
                <a:close/>
              </a:path>
            </a:pathLst>
          </a:custGeom>
        </p:spPr>
      </p:pic>
      <p:sp>
        <p:nvSpPr>
          <p:cNvPr id="8" name="Espace réservé du contenu 2">
            <a:extLst>
              <a:ext uri="{FF2B5EF4-FFF2-40B4-BE49-F238E27FC236}">
                <a16:creationId xmlns:a16="http://schemas.microsoft.com/office/drawing/2014/main" id="{B7C7C267-F411-557F-6179-1F3D7611C80D}"/>
              </a:ext>
            </a:extLst>
          </p:cNvPr>
          <p:cNvSpPr>
            <a:spLocks noGrp="1"/>
          </p:cNvSpPr>
          <p:nvPr>
            <p:ph idx="1"/>
          </p:nvPr>
        </p:nvSpPr>
        <p:spPr>
          <a:xfrm>
            <a:off x="6480000" y="633600"/>
            <a:ext cx="4991962" cy="5135374"/>
          </a:xfrm>
        </p:spPr>
        <p:txBody>
          <a:bodyPr>
            <a:normAutofit/>
          </a:bodyPr>
          <a:lstStyle/>
          <a:p>
            <a:pPr>
              <a:buClr>
                <a:srgbClr val="FF0000"/>
              </a:buClr>
              <a:buFont typeface="Wingdings" panose="05000000000000000000" pitchFamily="2" charset="2"/>
              <a:buChar char="Ø"/>
            </a:pPr>
            <a:r>
              <a:rPr lang="fr-FR" b="1" i="0" dirty="0">
                <a:effectLst/>
                <a:latin typeface="Söhne"/>
              </a:rPr>
              <a:t>Surveillance </a:t>
            </a:r>
          </a:p>
          <a:p>
            <a:pPr>
              <a:buClr>
                <a:srgbClr val="FF0000"/>
              </a:buClr>
              <a:buFont typeface="Wingdings" panose="05000000000000000000" pitchFamily="2" charset="2"/>
              <a:buChar char="Ø"/>
            </a:pPr>
            <a:r>
              <a:rPr lang="fr-FR" b="1" i="0" dirty="0">
                <a:effectLst/>
                <a:latin typeface="Söhne"/>
              </a:rPr>
              <a:t>Alertes en cas de panne</a:t>
            </a:r>
            <a:endParaRPr lang="fr-FR" b="1" dirty="0">
              <a:latin typeface="Söhne"/>
            </a:endParaRPr>
          </a:p>
          <a:p>
            <a:pPr>
              <a:buClr>
                <a:srgbClr val="FF0000"/>
              </a:buClr>
              <a:buFont typeface="Wingdings" panose="05000000000000000000" pitchFamily="2" charset="2"/>
              <a:buChar char="Ø"/>
            </a:pPr>
            <a:r>
              <a:rPr lang="fr-FR" b="1" i="0" dirty="0">
                <a:effectLst/>
                <a:latin typeface="Söhne"/>
              </a:rPr>
              <a:t>Personnalisation des vérifications</a:t>
            </a:r>
          </a:p>
          <a:p>
            <a:pPr>
              <a:buClr>
                <a:srgbClr val="FF0000"/>
              </a:buClr>
              <a:buFont typeface="Wingdings" panose="05000000000000000000" pitchFamily="2" charset="2"/>
              <a:buChar char="Ø"/>
            </a:pPr>
            <a:r>
              <a:rPr lang="fr-FR" b="1" i="0" dirty="0">
                <a:effectLst/>
                <a:latin typeface="Söhne"/>
              </a:rPr>
              <a:t>Rapports et statistiques</a:t>
            </a:r>
            <a:endParaRPr lang="fr-FR" b="1" dirty="0">
              <a:latin typeface="Söhne"/>
            </a:endParaRPr>
          </a:p>
          <a:p>
            <a:pPr>
              <a:buClr>
                <a:srgbClr val="FF0000"/>
              </a:buClr>
              <a:buFont typeface="Wingdings" panose="05000000000000000000" pitchFamily="2" charset="2"/>
              <a:buChar char="Ø"/>
            </a:pPr>
            <a:r>
              <a:rPr lang="fr-FR" b="1" i="0" dirty="0">
                <a:effectLst/>
                <a:latin typeface="Söhne"/>
              </a:rPr>
              <a:t>Sécurité</a:t>
            </a:r>
          </a:p>
          <a:p>
            <a:pPr>
              <a:buClr>
                <a:srgbClr val="FF0000"/>
              </a:buClr>
              <a:buFont typeface="Wingdings" panose="05000000000000000000" pitchFamily="2" charset="2"/>
              <a:buChar char="Ø"/>
            </a:pPr>
            <a:r>
              <a:rPr lang="fr-FR" b="1" i="0" dirty="0">
                <a:effectLst/>
                <a:latin typeface="Söhne"/>
              </a:rPr>
              <a:t>Open-source et auto-hébergées</a:t>
            </a:r>
            <a:endParaRPr lang="fr-FR" b="1" dirty="0">
              <a:latin typeface="Söhne"/>
            </a:endParaRPr>
          </a:p>
          <a:p>
            <a:pPr marL="0" indent="0">
              <a:buClr>
                <a:srgbClr val="FF0000"/>
              </a:buClr>
              <a:buNone/>
            </a:pPr>
            <a:endParaRPr lang="fr-FR" b="1" dirty="0">
              <a:latin typeface="Söhne"/>
            </a:endParaRPr>
          </a:p>
        </p:txBody>
      </p:sp>
      <p:sp>
        <p:nvSpPr>
          <p:cNvPr id="4" name="Espace réservé du pied de page 3">
            <a:extLst>
              <a:ext uri="{FF2B5EF4-FFF2-40B4-BE49-F238E27FC236}">
                <a16:creationId xmlns:a16="http://schemas.microsoft.com/office/drawing/2014/main" id="{B6B9BBD4-D55D-00BC-BDE8-E03D516DB330}"/>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9814182C-0E3B-9094-4A3B-B353594A4F33}"/>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15</a:t>
            </a:fld>
            <a:endParaRPr lang="en-US"/>
          </a:p>
        </p:txBody>
      </p:sp>
      <p:pic>
        <p:nvPicPr>
          <p:cNvPr id="8194" name="Picture 2" descr="Uptime Kuma - ASUSTOR NAS">
            <a:extLst>
              <a:ext uri="{FF2B5EF4-FFF2-40B4-BE49-F238E27FC236}">
                <a16:creationId xmlns:a16="http://schemas.microsoft.com/office/drawing/2014/main" id="{A7D92BCD-7264-EA45-AE62-5A7205F6944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66437" y="300545"/>
            <a:ext cx="1057320" cy="1057320"/>
          </a:xfrm>
          <a:custGeom>
            <a:avLst/>
            <a:gdLst/>
            <a:ahLst/>
            <a:cxnLst/>
            <a:rect l="l" t="t" r="r" b="b"/>
            <a:pathLst>
              <a:path w="5015639" h="3501162">
                <a:moveTo>
                  <a:pt x="0" y="0"/>
                </a:moveTo>
                <a:lnTo>
                  <a:pt x="5015639" y="0"/>
                </a:lnTo>
                <a:lnTo>
                  <a:pt x="5015639" y="3501162"/>
                </a:lnTo>
                <a:lnTo>
                  <a:pt x="0" y="350116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738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57FD0D75-1382-4CB8-BFB1-972F6DF55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B45424FD-F6A1-4096-9DD4-441185495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3943524-F563-496C-9440-C201AB32035D}"/>
              </a:ext>
            </a:extLst>
          </p:cNvPr>
          <p:cNvSpPr>
            <a:spLocks noGrp="1"/>
          </p:cNvSpPr>
          <p:nvPr>
            <p:ph type="title"/>
          </p:nvPr>
        </p:nvSpPr>
        <p:spPr>
          <a:xfrm>
            <a:off x="720000" y="619200"/>
            <a:ext cx="4991961" cy="1477328"/>
          </a:xfrm>
        </p:spPr>
        <p:txBody>
          <a:bodyPr wrap="square" anchor="ctr">
            <a:normAutofit/>
          </a:bodyPr>
          <a:lstStyle/>
          <a:p>
            <a:r>
              <a:rPr lang="fr-FR" dirty="0"/>
              <a:t>Veille technologique 1 :</a:t>
            </a:r>
            <a:br>
              <a:rPr lang="fr-FR" dirty="0"/>
            </a:br>
            <a:r>
              <a:rPr lang="fr-FR" dirty="0"/>
              <a:t>Les NAS</a:t>
            </a:r>
          </a:p>
        </p:txBody>
      </p:sp>
      <p:sp>
        <p:nvSpPr>
          <p:cNvPr id="3" name="Espace réservé du contenu 2">
            <a:extLst>
              <a:ext uri="{FF2B5EF4-FFF2-40B4-BE49-F238E27FC236}">
                <a16:creationId xmlns:a16="http://schemas.microsoft.com/office/drawing/2014/main" id="{61FC5431-6FBA-7577-9D80-225B84F01B44}"/>
              </a:ext>
            </a:extLst>
          </p:cNvPr>
          <p:cNvSpPr>
            <a:spLocks noGrp="1"/>
          </p:cNvSpPr>
          <p:nvPr>
            <p:ph idx="1"/>
          </p:nvPr>
        </p:nvSpPr>
        <p:spPr>
          <a:xfrm>
            <a:off x="720000" y="2552700"/>
            <a:ext cx="4991962" cy="3216273"/>
          </a:xfrm>
        </p:spPr>
        <p:txBody>
          <a:bodyPr>
            <a:normAutofit lnSpcReduction="10000"/>
          </a:bodyPr>
          <a:lstStyle/>
          <a:p>
            <a:pPr>
              <a:lnSpc>
                <a:spcPct val="110000"/>
              </a:lnSpc>
              <a:buClr>
                <a:srgbClr val="FF0000"/>
              </a:buClr>
              <a:buFont typeface="Wingdings" panose="05000000000000000000" pitchFamily="2" charset="2"/>
              <a:buChar char="Ø"/>
            </a:pPr>
            <a:r>
              <a:rPr lang="fr-FR" sz="1100" dirty="0"/>
              <a:t>Stockage</a:t>
            </a:r>
          </a:p>
          <a:p>
            <a:pPr lvl="1">
              <a:lnSpc>
                <a:spcPct val="110000"/>
              </a:lnSpc>
              <a:buClr>
                <a:srgbClr val="FF0000"/>
              </a:buClr>
              <a:buFont typeface="Arial" panose="020B0604020202020204" pitchFamily="34" charset="0"/>
              <a:buChar char="•"/>
            </a:pPr>
            <a:r>
              <a:rPr lang="fr-FR" sz="1100" dirty="0"/>
              <a:t>Centralisé</a:t>
            </a:r>
          </a:p>
          <a:p>
            <a:pPr lvl="1">
              <a:lnSpc>
                <a:spcPct val="110000"/>
              </a:lnSpc>
              <a:buClr>
                <a:srgbClr val="FF0000"/>
              </a:buClr>
              <a:buFont typeface="Arial" panose="020B0604020202020204" pitchFamily="34" charset="0"/>
              <a:buChar char="•"/>
            </a:pPr>
            <a:r>
              <a:rPr lang="fr-FR" sz="1100" dirty="0"/>
              <a:t>Capacité évolutive</a:t>
            </a:r>
          </a:p>
          <a:p>
            <a:pPr>
              <a:lnSpc>
                <a:spcPct val="110000"/>
              </a:lnSpc>
              <a:buClr>
                <a:srgbClr val="FF0000"/>
              </a:buClr>
              <a:buFont typeface="Wingdings" panose="05000000000000000000" pitchFamily="2" charset="2"/>
              <a:buChar char="Ø"/>
            </a:pPr>
            <a:r>
              <a:rPr lang="fr-FR" sz="1100" dirty="0"/>
              <a:t>Serveur</a:t>
            </a:r>
          </a:p>
          <a:p>
            <a:pPr lvl="1">
              <a:lnSpc>
                <a:spcPct val="110000"/>
              </a:lnSpc>
              <a:buClr>
                <a:srgbClr val="FF0000"/>
              </a:buClr>
              <a:buFont typeface="Arial" panose="020B0604020202020204" pitchFamily="34" charset="0"/>
              <a:buChar char="•"/>
            </a:pPr>
            <a:r>
              <a:rPr lang="fr-FR" sz="1100" dirty="0"/>
              <a:t>Serveur de Fichiers</a:t>
            </a:r>
          </a:p>
          <a:p>
            <a:pPr lvl="1">
              <a:lnSpc>
                <a:spcPct val="110000"/>
              </a:lnSpc>
              <a:buClr>
                <a:srgbClr val="FF0000"/>
              </a:buClr>
              <a:buFont typeface="Arial" panose="020B0604020202020204" pitchFamily="34" charset="0"/>
              <a:buChar char="•"/>
            </a:pPr>
            <a:r>
              <a:rPr lang="fr-FR" sz="1100" dirty="0"/>
              <a:t>Partage Facile</a:t>
            </a:r>
          </a:p>
          <a:p>
            <a:pPr>
              <a:lnSpc>
                <a:spcPct val="110000"/>
              </a:lnSpc>
              <a:buClr>
                <a:srgbClr val="FF0000"/>
              </a:buClr>
              <a:buFont typeface="Wingdings" panose="05000000000000000000" pitchFamily="2" charset="2"/>
              <a:buChar char="Ø"/>
            </a:pPr>
            <a:r>
              <a:rPr lang="fr-FR" sz="1100" dirty="0"/>
              <a:t>Utilisation</a:t>
            </a:r>
          </a:p>
          <a:p>
            <a:pPr lvl="1">
              <a:lnSpc>
                <a:spcPct val="110000"/>
              </a:lnSpc>
              <a:buClr>
                <a:srgbClr val="FF0000"/>
              </a:buClr>
              <a:buFont typeface="Arial" panose="020B0604020202020204" pitchFamily="34" charset="0"/>
              <a:buChar char="•"/>
            </a:pPr>
            <a:r>
              <a:rPr lang="fr-FR" sz="1100" dirty="0"/>
              <a:t>Stockage Multifonction</a:t>
            </a:r>
          </a:p>
          <a:p>
            <a:pPr lvl="1">
              <a:lnSpc>
                <a:spcPct val="110000"/>
              </a:lnSpc>
              <a:buClr>
                <a:srgbClr val="FF0000"/>
              </a:buClr>
              <a:buFont typeface="Arial" panose="020B0604020202020204" pitchFamily="34" charset="0"/>
              <a:buChar char="•"/>
            </a:pPr>
            <a:r>
              <a:rPr lang="fr-FR" sz="1100" dirty="0"/>
              <a:t>Facilité d'Accès</a:t>
            </a:r>
          </a:p>
          <a:p>
            <a:pPr>
              <a:lnSpc>
                <a:spcPct val="110000"/>
              </a:lnSpc>
              <a:buClr>
                <a:srgbClr val="FF0000"/>
              </a:buClr>
              <a:buFont typeface="Wingdings" panose="05000000000000000000" pitchFamily="2" charset="2"/>
              <a:buChar char="Ø"/>
            </a:pPr>
            <a:r>
              <a:rPr lang="fr-FR" sz="1100" dirty="0"/>
              <a:t>Simplicité</a:t>
            </a:r>
          </a:p>
          <a:p>
            <a:pPr lvl="1">
              <a:lnSpc>
                <a:spcPct val="110000"/>
              </a:lnSpc>
              <a:buClr>
                <a:srgbClr val="FF0000"/>
              </a:buClr>
              <a:buFont typeface="Arial" panose="020B0604020202020204" pitchFamily="34" charset="0"/>
              <a:buChar char="•"/>
            </a:pPr>
            <a:r>
              <a:rPr lang="fr-FR" sz="1100" dirty="0"/>
              <a:t>Interface Conviviale</a:t>
            </a:r>
          </a:p>
          <a:p>
            <a:pPr lvl="1">
              <a:lnSpc>
                <a:spcPct val="110000"/>
              </a:lnSpc>
              <a:buClr>
                <a:srgbClr val="FF0000"/>
              </a:buClr>
              <a:buFont typeface="Arial" panose="020B0604020202020204" pitchFamily="34" charset="0"/>
              <a:buChar char="•"/>
            </a:pPr>
            <a:r>
              <a:rPr lang="fr-FR" sz="1100" dirty="0"/>
              <a:t>Installation Facile</a:t>
            </a:r>
          </a:p>
          <a:p>
            <a:pPr>
              <a:lnSpc>
                <a:spcPct val="110000"/>
              </a:lnSpc>
              <a:buClr>
                <a:srgbClr val="FF0000"/>
              </a:buClr>
              <a:buFont typeface="Wingdings" panose="05000000000000000000" pitchFamily="2" charset="2"/>
              <a:buChar char="Ø"/>
            </a:pPr>
            <a:r>
              <a:rPr lang="fr-FR" sz="1100" dirty="0">
                <a:hlinkClick r:id="rId3"/>
              </a:rPr>
              <a:t>https://portfoliot.gameoversnack.fr/veille.html</a:t>
            </a:r>
            <a:endParaRPr lang="fr-FR" sz="1100" dirty="0"/>
          </a:p>
        </p:txBody>
      </p:sp>
      <p:sp useBgFill="1">
        <p:nvSpPr>
          <p:cNvPr id="1044" name="Freeform: Shape 1043">
            <a:extLst>
              <a:ext uri="{FF2B5EF4-FFF2-40B4-BE49-F238E27FC236}">
                <a16:creationId xmlns:a16="http://schemas.microsoft.com/office/drawing/2014/main" id="{D7E55FD5-B961-45FE-A940-4A462DE8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7" fmla="*/ 6858000 w 6858000"/>
              <a:gd name="connsiteY7" fmla="*/ 14535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7" fmla="*/ 6858000 w 6858000"/>
              <a:gd name="connsiteY7" fmla="*/ 14535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233764 w 6858000"/>
              <a:gd name="connsiteY5" fmla="*/ 19600 h 5791331"/>
              <a:gd name="connsiteX6" fmla="*/ 6643031 w 6858000"/>
              <a:gd name="connsiteY6" fmla="*/ 15010 h 5791331"/>
              <a:gd name="connsiteX7" fmla="*/ 6858000 w 6858000"/>
              <a:gd name="connsiteY7" fmla="*/ 14535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5791331">
                <a:moveTo>
                  <a:pt x="6858000" y="14535"/>
                </a:moveTo>
                <a:lnTo>
                  <a:pt x="6858000" y="5791331"/>
                </a:lnTo>
                <a:lnTo>
                  <a:pt x="0" y="5791330"/>
                </a:lnTo>
                <a:lnTo>
                  <a:pt x="0" y="0"/>
                </a:lnTo>
                <a:lnTo>
                  <a:pt x="145832" y="1175"/>
                </a:lnTo>
                <a:lnTo>
                  <a:pt x="2233764" y="19600"/>
                </a:lnTo>
                <a:cubicBezTo>
                  <a:pt x="2933352" y="33230"/>
                  <a:pt x="5032814" y="16325"/>
                  <a:pt x="6643031" y="15010"/>
                </a:cubicBezTo>
                <a:lnTo>
                  <a:pt x="6858000" y="14535"/>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026" name="Picture 2" descr="NAS - Un serveur NAS : c'est quoi et à quoi ça sert ? - Macup">
            <a:extLst>
              <a:ext uri="{FF2B5EF4-FFF2-40B4-BE49-F238E27FC236}">
                <a16:creationId xmlns:a16="http://schemas.microsoft.com/office/drawing/2014/main" id="{C0782E03-44A4-F5A3-DF99-7272C561372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03548" y="720001"/>
            <a:ext cx="4217391" cy="2524669"/>
          </a:xfrm>
          <a:custGeom>
            <a:avLst/>
            <a:gdLst/>
            <a:ahLst/>
            <a:cxnLst/>
            <a:rect l="l" t="t" r="r" b="b"/>
            <a:pathLst>
              <a:path w="4295839" h="2524669">
                <a:moveTo>
                  <a:pt x="0" y="0"/>
                </a:moveTo>
                <a:lnTo>
                  <a:pt x="4295839" y="0"/>
                </a:lnTo>
                <a:lnTo>
                  <a:pt x="4295839" y="2524669"/>
                </a:lnTo>
                <a:lnTo>
                  <a:pt x="0" y="2524669"/>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NAS QNAP - Quoi de neuf dans QTS 4.2 ?">
            <a:extLst>
              <a:ext uri="{FF2B5EF4-FFF2-40B4-BE49-F238E27FC236}">
                <a16:creationId xmlns:a16="http://schemas.microsoft.com/office/drawing/2014/main" id="{90223885-2143-2362-554E-5D175E2923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199549" y="3604670"/>
            <a:ext cx="4225387" cy="2524669"/>
          </a:xfrm>
          <a:custGeom>
            <a:avLst/>
            <a:gdLst/>
            <a:ahLst/>
            <a:cxnLst/>
            <a:rect l="l" t="t" r="r" b="b"/>
            <a:pathLst>
              <a:path w="4295839" h="2524669">
                <a:moveTo>
                  <a:pt x="0" y="0"/>
                </a:moveTo>
                <a:lnTo>
                  <a:pt x="4295839" y="0"/>
                </a:lnTo>
                <a:lnTo>
                  <a:pt x="4295839" y="2524669"/>
                </a:lnTo>
                <a:lnTo>
                  <a:pt x="0" y="2524669"/>
                </a:ln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9E5C3290-7E36-B259-0A63-6074FE678767}"/>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6D87DD47-69AA-409C-6DAD-0C080D6D5DBB}"/>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16</a:t>
            </a:fld>
            <a:endParaRPr lang="en-US"/>
          </a:p>
        </p:txBody>
      </p:sp>
      <p:pic>
        <p:nvPicPr>
          <p:cNvPr id="2052" name="Picture 4" descr="Vidéos de Cachem - YouTube">
            <a:extLst>
              <a:ext uri="{FF2B5EF4-FFF2-40B4-BE49-F238E27FC236}">
                <a16:creationId xmlns:a16="http://schemas.microsoft.com/office/drawing/2014/main" id="{C70B1A6A-067D-EF1B-1D3E-850371595A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0660" y="117307"/>
            <a:ext cx="1240557" cy="124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16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4" name="Espace réservé du pied de page 3">
            <a:extLst>
              <a:ext uri="{FF2B5EF4-FFF2-40B4-BE49-F238E27FC236}">
                <a16:creationId xmlns:a16="http://schemas.microsoft.com/office/drawing/2014/main" id="{DC3AFDC3-5934-E937-F3CE-237EF70BC414}"/>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80961424-40BA-DBCC-12AB-76DA43DB6FBD}"/>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17</a:t>
            </a:fld>
            <a:endParaRPr lang="en-US"/>
          </a:p>
        </p:txBody>
      </p:sp>
      <p:graphicFrame>
        <p:nvGraphicFramePr>
          <p:cNvPr id="7" name="Espace réservé du contenu 2">
            <a:extLst>
              <a:ext uri="{FF2B5EF4-FFF2-40B4-BE49-F238E27FC236}">
                <a16:creationId xmlns:a16="http://schemas.microsoft.com/office/drawing/2014/main" id="{5A0BEF9E-6F2C-AD1E-BAFD-092C9270B64A}"/>
              </a:ext>
            </a:extLst>
          </p:cNvPr>
          <p:cNvGraphicFramePr>
            <a:graphicFrameLocks noGrp="1"/>
          </p:cNvGraphicFramePr>
          <p:nvPr>
            <p:ph idx="1"/>
            <p:extLst>
              <p:ext uri="{D42A27DB-BD31-4B8C-83A1-F6EECF244321}">
                <p14:modId xmlns:p14="http://schemas.microsoft.com/office/powerpoint/2010/main" val="2472548767"/>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a:extLst>
              <a:ext uri="{FF2B5EF4-FFF2-40B4-BE49-F238E27FC236}">
                <a16:creationId xmlns:a16="http://schemas.microsoft.com/office/drawing/2014/main" id="{62E606DC-EDA7-49BF-A723-8052566ECC42}"/>
              </a:ext>
            </a:extLst>
          </p:cNvPr>
          <p:cNvSpPr>
            <a:spLocks noGrp="1"/>
          </p:cNvSpPr>
          <p:nvPr>
            <p:ph type="title"/>
          </p:nvPr>
        </p:nvSpPr>
        <p:spPr>
          <a:xfrm>
            <a:off x="720000" y="619200"/>
            <a:ext cx="4991961" cy="1477328"/>
          </a:xfrm>
        </p:spPr>
        <p:txBody>
          <a:bodyPr wrap="square" anchor="ctr">
            <a:normAutofit/>
          </a:bodyPr>
          <a:lstStyle/>
          <a:p>
            <a:r>
              <a:rPr lang="fr-FR" dirty="0"/>
              <a:t>Veille technologique 1 :</a:t>
            </a:r>
            <a:br>
              <a:rPr lang="fr-FR" dirty="0"/>
            </a:br>
            <a:r>
              <a:rPr lang="fr-FR" dirty="0"/>
              <a:t>Les NAS</a:t>
            </a:r>
          </a:p>
        </p:txBody>
      </p:sp>
    </p:spTree>
    <p:extLst>
      <p:ext uri="{BB962C8B-B14F-4D97-AF65-F5344CB8AC3E}">
        <p14:creationId xmlns:p14="http://schemas.microsoft.com/office/powerpoint/2010/main" val="3665406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57FD0D75-1382-4CB8-BFB1-972F6DF55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B45424FD-F6A1-4096-9DD4-441185495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3943524-F563-496C-9440-C201AB32035D}"/>
              </a:ext>
            </a:extLst>
          </p:cNvPr>
          <p:cNvSpPr>
            <a:spLocks noGrp="1"/>
          </p:cNvSpPr>
          <p:nvPr>
            <p:ph type="title"/>
          </p:nvPr>
        </p:nvSpPr>
        <p:spPr>
          <a:xfrm>
            <a:off x="720000" y="619200"/>
            <a:ext cx="4991961" cy="1477328"/>
          </a:xfrm>
        </p:spPr>
        <p:txBody>
          <a:bodyPr wrap="square" anchor="ctr">
            <a:normAutofit/>
          </a:bodyPr>
          <a:lstStyle/>
          <a:p>
            <a:r>
              <a:rPr lang="fr-FR" dirty="0"/>
              <a:t>Veille technologique 1 :</a:t>
            </a:r>
            <a:br>
              <a:rPr lang="fr-FR" dirty="0"/>
            </a:br>
            <a:r>
              <a:rPr lang="fr-FR" dirty="0"/>
              <a:t>Les NAS</a:t>
            </a:r>
          </a:p>
        </p:txBody>
      </p:sp>
      <p:sp>
        <p:nvSpPr>
          <p:cNvPr id="3" name="Espace réservé du contenu 2">
            <a:extLst>
              <a:ext uri="{FF2B5EF4-FFF2-40B4-BE49-F238E27FC236}">
                <a16:creationId xmlns:a16="http://schemas.microsoft.com/office/drawing/2014/main" id="{61FC5431-6FBA-7577-9D80-225B84F01B44}"/>
              </a:ext>
            </a:extLst>
          </p:cNvPr>
          <p:cNvSpPr>
            <a:spLocks noGrp="1"/>
          </p:cNvSpPr>
          <p:nvPr>
            <p:ph idx="1"/>
          </p:nvPr>
        </p:nvSpPr>
        <p:spPr>
          <a:xfrm>
            <a:off x="720000" y="2552700"/>
            <a:ext cx="4991962" cy="3216273"/>
          </a:xfrm>
        </p:spPr>
        <p:txBody>
          <a:bodyPr>
            <a:normAutofit/>
          </a:bodyPr>
          <a:lstStyle/>
          <a:p>
            <a:pPr>
              <a:lnSpc>
                <a:spcPct val="100000"/>
              </a:lnSpc>
              <a:buClr>
                <a:srgbClr val="FF0000"/>
              </a:buClr>
              <a:buFont typeface="Wingdings" panose="05000000000000000000" pitchFamily="2" charset="2"/>
              <a:buChar char="Ø"/>
            </a:pPr>
            <a:r>
              <a:rPr lang="fr-FR" sz="1600" b="1" dirty="0">
                <a:latin typeface="Söhne"/>
              </a:rPr>
              <a:t>Os récent : </a:t>
            </a:r>
          </a:p>
          <a:p>
            <a:pPr marL="1143000" lvl="4">
              <a:lnSpc>
                <a:spcPct val="100000"/>
              </a:lnSpc>
              <a:spcBef>
                <a:spcPts val="1000"/>
              </a:spcBef>
              <a:buClr>
                <a:srgbClr val="FF0000"/>
              </a:buClr>
              <a:buFont typeface="Wingdings" panose="05000000000000000000" pitchFamily="2" charset="2"/>
              <a:buChar char="Ø"/>
            </a:pPr>
            <a:r>
              <a:rPr lang="fr-FR" sz="1600" b="1" dirty="0">
                <a:latin typeface="Söhne"/>
              </a:rPr>
              <a:t>QTS 5.2 (QNAP)</a:t>
            </a:r>
          </a:p>
          <a:p>
            <a:pPr marL="1143000" lvl="4">
              <a:lnSpc>
                <a:spcPct val="100000"/>
              </a:lnSpc>
              <a:spcBef>
                <a:spcPts val="1000"/>
              </a:spcBef>
              <a:buClr>
                <a:srgbClr val="FF0000"/>
              </a:buClr>
              <a:buFont typeface="Wingdings" panose="05000000000000000000" pitchFamily="2" charset="2"/>
              <a:buChar char="Ø"/>
            </a:pPr>
            <a:r>
              <a:rPr lang="fr-FR" sz="1600" b="1" dirty="0">
                <a:latin typeface="Söhne"/>
              </a:rPr>
              <a:t>AMD 4.3 (</a:t>
            </a:r>
            <a:r>
              <a:rPr lang="fr-FR" sz="1600" b="1" dirty="0" err="1">
                <a:latin typeface="Söhne"/>
              </a:rPr>
              <a:t>Asustor</a:t>
            </a:r>
            <a:r>
              <a:rPr lang="fr-FR" sz="1600" b="1" dirty="0">
                <a:latin typeface="Söhne"/>
              </a:rPr>
              <a:t>)</a:t>
            </a:r>
          </a:p>
          <a:p>
            <a:pPr marL="1143000" lvl="4">
              <a:lnSpc>
                <a:spcPct val="100000"/>
              </a:lnSpc>
              <a:spcBef>
                <a:spcPts val="1000"/>
              </a:spcBef>
              <a:buClr>
                <a:srgbClr val="FF0000"/>
              </a:buClr>
              <a:buFont typeface="Wingdings" panose="05000000000000000000" pitchFamily="2" charset="2"/>
              <a:buChar char="Ø"/>
            </a:pPr>
            <a:r>
              <a:rPr lang="fr-FR" sz="1600" b="1" dirty="0">
                <a:latin typeface="Söhne"/>
              </a:rPr>
              <a:t>DSM 7.2.1 (Synology)</a:t>
            </a:r>
          </a:p>
          <a:p>
            <a:pPr marL="1143000" lvl="6">
              <a:lnSpc>
                <a:spcPct val="100000"/>
              </a:lnSpc>
              <a:spcBef>
                <a:spcPts val="1000"/>
              </a:spcBef>
              <a:buClr>
                <a:srgbClr val="FF0000"/>
              </a:buClr>
              <a:buFont typeface="Wingdings" panose="05000000000000000000" pitchFamily="2" charset="2"/>
              <a:buChar char="Ø"/>
            </a:pPr>
            <a:r>
              <a:rPr lang="fr-FR" sz="1600" b="1" spc="20" dirty="0" err="1">
                <a:solidFill>
                  <a:schemeClr val="tx1">
                    <a:alpha val="58000"/>
                  </a:schemeClr>
                </a:solidFill>
                <a:latin typeface="Söhne"/>
              </a:rPr>
              <a:t>OpenMediaVault</a:t>
            </a:r>
            <a:r>
              <a:rPr lang="fr-FR" sz="1600" b="1" spc="20" dirty="0">
                <a:solidFill>
                  <a:schemeClr val="tx1">
                    <a:alpha val="58000"/>
                  </a:schemeClr>
                </a:solidFill>
                <a:latin typeface="Söhne"/>
              </a:rPr>
              <a:t> 7 (Linux)</a:t>
            </a:r>
          </a:p>
        </p:txBody>
      </p:sp>
      <p:sp useBgFill="1">
        <p:nvSpPr>
          <p:cNvPr id="1044" name="Freeform: Shape 1043">
            <a:extLst>
              <a:ext uri="{FF2B5EF4-FFF2-40B4-BE49-F238E27FC236}">
                <a16:creationId xmlns:a16="http://schemas.microsoft.com/office/drawing/2014/main" id="{D7E55FD5-B961-45FE-A940-4A462DE8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7" fmla="*/ 6858000 w 6858000"/>
              <a:gd name="connsiteY7" fmla="*/ 14535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7" fmla="*/ 6858000 w 6858000"/>
              <a:gd name="connsiteY7" fmla="*/ 14535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233764 w 6858000"/>
              <a:gd name="connsiteY5" fmla="*/ 19600 h 5791331"/>
              <a:gd name="connsiteX6" fmla="*/ 6643031 w 6858000"/>
              <a:gd name="connsiteY6" fmla="*/ 15010 h 5791331"/>
              <a:gd name="connsiteX7" fmla="*/ 6858000 w 6858000"/>
              <a:gd name="connsiteY7" fmla="*/ 14535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5791331">
                <a:moveTo>
                  <a:pt x="6858000" y="14535"/>
                </a:moveTo>
                <a:lnTo>
                  <a:pt x="6858000" y="5791331"/>
                </a:lnTo>
                <a:lnTo>
                  <a:pt x="0" y="5791330"/>
                </a:lnTo>
                <a:lnTo>
                  <a:pt x="0" y="0"/>
                </a:lnTo>
                <a:lnTo>
                  <a:pt x="145832" y="1175"/>
                </a:lnTo>
                <a:lnTo>
                  <a:pt x="2233764" y="19600"/>
                </a:lnTo>
                <a:cubicBezTo>
                  <a:pt x="2933352" y="33230"/>
                  <a:pt x="5032814" y="16325"/>
                  <a:pt x="6643031" y="15010"/>
                </a:cubicBezTo>
                <a:lnTo>
                  <a:pt x="6858000" y="14535"/>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026" name="Picture 2" descr="NAS - Un serveur NAS : c'est quoi et à quoi ça sert ? - Macup">
            <a:extLst>
              <a:ext uri="{FF2B5EF4-FFF2-40B4-BE49-F238E27FC236}">
                <a16:creationId xmlns:a16="http://schemas.microsoft.com/office/drawing/2014/main" id="{C0782E03-44A4-F5A3-DF99-7272C56137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3548" y="720001"/>
            <a:ext cx="4217391" cy="2524669"/>
          </a:xfrm>
          <a:custGeom>
            <a:avLst/>
            <a:gdLst/>
            <a:ahLst/>
            <a:cxnLst/>
            <a:rect l="l" t="t" r="r" b="b"/>
            <a:pathLst>
              <a:path w="4295839" h="2524669">
                <a:moveTo>
                  <a:pt x="0" y="0"/>
                </a:moveTo>
                <a:lnTo>
                  <a:pt x="4295839" y="0"/>
                </a:lnTo>
                <a:lnTo>
                  <a:pt x="4295839" y="2524669"/>
                </a:lnTo>
                <a:lnTo>
                  <a:pt x="0" y="2524669"/>
                </a:ln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9E5C3290-7E36-B259-0A63-6074FE678767}"/>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6D87DD47-69AA-409C-6DAD-0C080D6D5DBB}"/>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18</a:t>
            </a:fld>
            <a:endParaRPr lang="en-US"/>
          </a:p>
        </p:txBody>
      </p:sp>
      <p:pic>
        <p:nvPicPr>
          <p:cNvPr id="2052" name="Picture 4" descr="Vidéos de Cachem - YouTube">
            <a:extLst>
              <a:ext uri="{FF2B5EF4-FFF2-40B4-BE49-F238E27FC236}">
                <a16:creationId xmlns:a16="http://schemas.microsoft.com/office/drawing/2014/main" id="{C70B1A6A-067D-EF1B-1D3E-850371595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660" y="117307"/>
            <a:ext cx="1240557" cy="124055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774977AE-8A15-64E9-F41B-8D1898C8E9E4}"/>
              </a:ext>
            </a:extLst>
          </p:cNvPr>
          <p:cNvSpPr txBox="1"/>
          <p:nvPr/>
        </p:nvSpPr>
        <p:spPr>
          <a:xfrm>
            <a:off x="8956375" y="5768821"/>
            <a:ext cx="2818682" cy="369332"/>
          </a:xfrm>
          <a:prstGeom prst="rect">
            <a:avLst/>
          </a:prstGeom>
          <a:noFill/>
        </p:spPr>
        <p:txBody>
          <a:bodyPr wrap="square">
            <a:spAutoFit/>
          </a:bodyPr>
          <a:lstStyle/>
          <a:p>
            <a:r>
              <a:rPr lang="fr-FR" dirty="0"/>
              <a:t>https://www.cachem.fr/</a:t>
            </a:r>
          </a:p>
        </p:txBody>
      </p:sp>
    </p:spTree>
    <p:extLst>
      <p:ext uri="{BB962C8B-B14F-4D97-AF65-F5344CB8AC3E}">
        <p14:creationId xmlns:p14="http://schemas.microsoft.com/office/powerpoint/2010/main" val="1649840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48" name="Rectangle 514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50" name="Rectangle 5149">
            <a:extLst>
              <a:ext uri="{FF2B5EF4-FFF2-40B4-BE49-F238E27FC236}">
                <a16:creationId xmlns:a16="http://schemas.microsoft.com/office/drawing/2014/main" id="{F6D1C383-8851-4821-B62A-01B40041D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2" name="Rectangle 5151">
            <a:extLst>
              <a:ext uri="{FF2B5EF4-FFF2-40B4-BE49-F238E27FC236}">
                <a16:creationId xmlns:a16="http://schemas.microsoft.com/office/drawing/2014/main" id="{34A6DE01-4E37-4075-BC03-89FC2D32A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3943524-F563-496C-9440-C201AB32035D}"/>
              </a:ext>
            </a:extLst>
          </p:cNvPr>
          <p:cNvSpPr>
            <a:spLocks noGrp="1"/>
          </p:cNvSpPr>
          <p:nvPr>
            <p:ph type="title"/>
          </p:nvPr>
        </p:nvSpPr>
        <p:spPr>
          <a:xfrm>
            <a:off x="720000" y="1140661"/>
            <a:ext cx="5015638" cy="2585323"/>
          </a:xfrm>
        </p:spPr>
        <p:txBody>
          <a:bodyPr vert="horz" wrap="square" lIns="0" tIns="0" rIns="0" bIns="0" rtlCol="0" anchor="b" anchorCtr="0">
            <a:normAutofit/>
          </a:bodyPr>
          <a:lstStyle/>
          <a:p>
            <a:pPr algn="ctr">
              <a:lnSpc>
                <a:spcPct val="100000"/>
              </a:lnSpc>
            </a:pPr>
            <a:r>
              <a:rPr lang="en-US" sz="5600" spc="-100"/>
              <a:t>Veille technologique 2 :</a:t>
            </a:r>
            <a:br>
              <a:rPr lang="en-US" sz="5600" spc="-100"/>
            </a:br>
            <a:r>
              <a:rPr lang="en-US" sz="5600" spc="-100"/>
              <a:t>Les bandes LTO</a:t>
            </a:r>
          </a:p>
        </p:txBody>
      </p:sp>
      <p:sp>
        <p:nvSpPr>
          <p:cNvPr id="3" name="Espace réservé du contenu 2">
            <a:extLst>
              <a:ext uri="{FF2B5EF4-FFF2-40B4-BE49-F238E27FC236}">
                <a16:creationId xmlns:a16="http://schemas.microsoft.com/office/drawing/2014/main" id="{61FC5431-6FBA-7577-9D80-225B84F01B44}"/>
              </a:ext>
            </a:extLst>
          </p:cNvPr>
          <p:cNvSpPr>
            <a:spLocks noGrp="1"/>
          </p:cNvSpPr>
          <p:nvPr>
            <p:ph idx="1"/>
          </p:nvPr>
        </p:nvSpPr>
        <p:spPr>
          <a:xfrm>
            <a:off x="720000" y="4032000"/>
            <a:ext cx="5015638" cy="1510735"/>
          </a:xfrm>
        </p:spPr>
        <p:txBody>
          <a:bodyPr vert="horz" lIns="0" tIns="0" rIns="0" bIns="0" rtlCol="0">
            <a:normAutofit/>
          </a:bodyPr>
          <a:lstStyle/>
          <a:p>
            <a:pPr marL="0" lvl="1" indent="0" algn="ctr">
              <a:spcBef>
                <a:spcPts val="1000"/>
              </a:spcBef>
              <a:buNone/>
            </a:pPr>
            <a:r>
              <a:rPr lang="en-US" sz="2800" b="0" i="0">
                <a:solidFill>
                  <a:schemeClr val="tx2">
                    <a:lumMod val="90000"/>
                  </a:schemeClr>
                </a:solidFill>
                <a:effectLst/>
              </a:rPr>
              <a:t>Conception :</a:t>
            </a:r>
          </a:p>
        </p:txBody>
      </p:sp>
      <p:grpSp>
        <p:nvGrpSpPr>
          <p:cNvPr id="5154" name="Group 5153">
            <a:extLst>
              <a:ext uri="{FF2B5EF4-FFF2-40B4-BE49-F238E27FC236}">
                <a16:creationId xmlns:a16="http://schemas.microsoft.com/office/drawing/2014/main" id="{C4E4089E-2454-4227-830F-322AB9D873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136477"/>
            <a:ext cx="2088038" cy="719230"/>
            <a:chOff x="4532666" y="505937"/>
            <a:chExt cx="2981730" cy="1027064"/>
          </a:xfrm>
        </p:grpSpPr>
        <p:sp>
          <p:nvSpPr>
            <p:cNvPr id="5155" name="Freeform 78">
              <a:extLst>
                <a:ext uri="{FF2B5EF4-FFF2-40B4-BE49-F238E27FC236}">
                  <a16:creationId xmlns:a16="http://schemas.microsoft.com/office/drawing/2014/main" id="{B6795882-4013-42EB-AED8-51FFEEC195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156" name="Freeform 79">
              <a:extLst>
                <a:ext uri="{FF2B5EF4-FFF2-40B4-BE49-F238E27FC236}">
                  <a16:creationId xmlns:a16="http://schemas.microsoft.com/office/drawing/2014/main" id="{EAC7DF46-0151-4635-B8AA-C38145ED1D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157" name="Freeform 85">
              <a:extLst>
                <a:ext uri="{FF2B5EF4-FFF2-40B4-BE49-F238E27FC236}">
                  <a16:creationId xmlns:a16="http://schemas.microsoft.com/office/drawing/2014/main" id="{AFCE9351-12EE-4297-9B83-C79712116E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5124" name="Picture 4" descr="Cartouche de données LTO Ultrium : Technologie | Fujifilm [France]">
            <a:extLst>
              <a:ext uri="{FF2B5EF4-FFF2-40B4-BE49-F238E27FC236}">
                <a16:creationId xmlns:a16="http://schemas.microsoft.com/office/drawing/2014/main" id="{D96D1B73-8C38-CEE4-1A10-04DE5FACAB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8034" y="720000"/>
            <a:ext cx="4207782" cy="2524669"/>
          </a:xfrm>
          <a:custGeom>
            <a:avLst/>
            <a:gdLst/>
            <a:ahLst/>
            <a:cxnLst/>
            <a:rect l="l" t="t" r="r" b="b"/>
            <a:pathLst>
              <a:path w="5014800" h="2524669">
                <a:moveTo>
                  <a:pt x="0" y="0"/>
                </a:moveTo>
                <a:lnTo>
                  <a:pt x="5014800" y="0"/>
                </a:lnTo>
                <a:lnTo>
                  <a:pt x="5014800" y="2524669"/>
                </a:lnTo>
                <a:lnTo>
                  <a:pt x="0" y="2524669"/>
                </a:lnTo>
                <a:close/>
              </a:path>
            </a:pathLst>
          </a:custGeom>
          <a:noFill/>
          <a:extLst>
            <a:ext uri="{909E8E84-426E-40DD-AFC4-6F175D3DCCD1}">
              <a14:hiddenFill xmlns:a14="http://schemas.microsoft.com/office/drawing/2010/main">
                <a:solidFill>
                  <a:srgbClr val="FFFFFF"/>
                </a:solidFill>
              </a14:hiddenFill>
            </a:ext>
          </a:extLst>
        </p:spPr>
      </p:pic>
      <p:grpSp>
        <p:nvGrpSpPr>
          <p:cNvPr id="5159" name="Group 5158">
            <a:extLst>
              <a:ext uri="{FF2B5EF4-FFF2-40B4-BE49-F238E27FC236}">
                <a16:creationId xmlns:a16="http://schemas.microsoft.com/office/drawing/2014/main" id="{A76B9236-A7DE-4153-A6C7-09D97EF9E1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7" y="5646022"/>
            <a:ext cx="2117174" cy="588806"/>
            <a:chOff x="4549904" y="5078157"/>
            <a:chExt cx="3023338" cy="840818"/>
          </a:xfrm>
        </p:grpSpPr>
        <p:sp>
          <p:nvSpPr>
            <p:cNvPr id="5160" name="Freeform 80">
              <a:extLst>
                <a:ext uri="{FF2B5EF4-FFF2-40B4-BE49-F238E27FC236}">
                  <a16:creationId xmlns:a16="http://schemas.microsoft.com/office/drawing/2014/main" id="{66CF5538-BF6C-4A04-A378-87B2401E74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161" name="Freeform 84">
              <a:extLst>
                <a:ext uri="{FF2B5EF4-FFF2-40B4-BE49-F238E27FC236}">
                  <a16:creationId xmlns:a16="http://schemas.microsoft.com/office/drawing/2014/main" id="{6939BDDA-EB16-4A77-8CA5-9D25AF176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162" name="Freeform 87">
              <a:extLst>
                <a:ext uri="{FF2B5EF4-FFF2-40B4-BE49-F238E27FC236}">
                  <a16:creationId xmlns:a16="http://schemas.microsoft.com/office/drawing/2014/main" id="{F8420009-5C83-4606-A57B-C54FCADDC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5122" name="Picture 2" descr="Qu'est-ce que le stockage sur bande ? | Zmanda">
            <a:extLst>
              <a:ext uri="{FF2B5EF4-FFF2-40B4-BE49-F238E27FC236}">
                <a16:creationId xmlns:a16="http://schemas.microsoft.com/office/drawing/2014/main" id="{C8F9B447-0BBA-40DC-70DB-5D9E8128E6A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4525" y="3656113"/>
            <a:ext cx="5014800" cy="2421781"/>
          </a:xfrm>
          <a:custGeom>
            <a:avLst/>
            <a:gdLst/>
            <a:ahLst/>
            <a:cxnLst/>
            <a:rect l="l" t="t" r="r" b="b"/>
            <a:pathLst>
              <a:path w="5014800" h="2524669">
                <a:moveTo>
                  <a:pt x="0" y="0"/>
                </a:moveTo>
                <a:lnTo>
                  <a:pt x="5014800" y="0"/>
                </a:lnTo>
                <a:lnTo>
                  <a:pt x="5014800" y="2524669"/>
                </a:lnTo>
                <a:lnTo>
                  <a:pt x="0" y="2524669"/>
                </a:ln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9E5C3290-7E36-B259-0A63-6074FE678767}"/>
              </a:ext>
            </a:extLst>
          </p:cNvPr>
          <p:cNvSpPr>
            <a:spLocks noGrp="1"/>
          </p:cNvSpPr>
          <p:nvPr>
            <p:ph type="ftr" sz="quarter" idx="11"/>
          </p:nvPr>
        </p:nvSpPr>
        <p:spPr>
          <a:xfrm>
            <a:off x="4548188" y="6138000"/>
            <a:ext cx="5003800" cy="720000"/>
          </a:xfrm>
        </p:spPr>
        <p:txBody>
          <a:bodyPr vert="horz" lIns="0" tIns="180000" rIns="0" bIns="180000" rtlCol="0" anchor="ctr">
            <a:normAutofit/>
          </a:bodyPr>
          <a:lstStyle/>
          <a:p>
            <a:pPr algn="l" defTabSz="457200">
              <a:spcAft>
                <a:spcPts val="600"/>
              </a:spcAft>
            </a:pPr>
            <a:r>
              <a:rPr lang="en-US"/>
              <a:t>Léo ALIX</a:t>
            </a:r>
          </a:p>
        </p:txBody>
      </p:sp>
      <p:sp>
        <p:nvSpPr>
          <p:cNvPr id="5" name="Espace réservé du numéro de diapositive 4">
            <a:extLst>
              <a:ext uri="{FF2B5EF4-FFF2-40B4-BE49-F238E27FC236}">
                <a16:creationId xmlns:a16="http://schemas.microsoft.com/office/drawing/2014/main" id="{6D87DD47-69AA-409C-6DAD-0C080D6D5DBB}"/>
              </a:ext>
            </a:extLst>
          </p:cNvPr>
          <p:cNvSpPr>
            <a:spLocks noGrp="1"/>
          </p:cNvSpPr>
          <p:nvPr>
            <p:ph type="sldNum" sz="quarter" idx="12"/>
          </p:nvPr>
        </p:nvSpPr>
        <p:spPr>
          <a:xfrm>
            <a:off x="10272713" y="6138000"/>
            <a:ext cx="1187449" cy="720000"/>
          </a:xfrm>
        </p:spPr>
        <p:txBody>
          <a:bodyPr vert="horz" lIns="0" tIns="180000" rIns="0" bIns="180000" rtlCol="0" anchor="ctr">
            <a:normAutofit/>
          </a:bodyPr>
          <a:lstStyle/>
          <a:p>
            <a:pPr defTabSz="457200">
              <a:spcAft>
                <a:spcPts val="600"/>
              </a:spcAft>
            </a:pPr>
            <a:fld id="{1621B6DD-29C1-4FEA-923F-71EA1347694C}" type="slidenum">
              <a:rPr lang="en-US" smtClean="0"/>
              <a:pPr defTabSz="457200">
                <a:spcAft>
                  <a:spcPts val="600"/>
                </a:spcAft>
              </a:pPr>
              <a:t>19</a:t>
            </a:fld>
            <a:endParaRPr lang="en-US"/>
          </a:p>
        </p:txBody>
      </p:sp>
    </p:spTree>
    <p:extLst>
      <p:ext uri="{BB962C8B-B14F-4D97-AF65-F5344CB8AC3E}">
        <p14:creationId xmlns:p14="http://schemas.microsoft.com/office/powerpoint/2010/main" val="4228173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89A73-BE86-9DE7-1BFC-B9880A202070}"/>
              </a:ext>
            </a:extLst>
          </p:cNvPr>
          <p:cNvSpPr>
            <a:spLocks noGrp="1"/>
          </p:cNvSpPr>
          <p:nvPr>
            <p:ph type="title"/>
          </p:nvPr>
        </p:nvSpPr>
        <p:spPr/>
        <p:txBody>
          <a:bodyPr/>
          <a:lstStyle/>
          <a:p>
            <a:pPr algn="ctr"/>
            <a:r>
              <a:rPr lang="fr-FR" dirty="0"/>
              <a:t>SOMMAIRE</a:t>
            </a:r>
          </a:p>
        </p:txBody>
      </p:sp>
      <p:sp>
        <p:nvSpPr>
          <p:cNvPr id="6" name="Espace réservé du pied de page 5">
            <a:extLst>
              <a:ext uri="{FF2B5EF4-FFF2-40B4-BE49-F238E27FC236}">
                <a16:creationId xmlns:a16="http://schemas.microsoft.com/office/drawing/2014/main" id="{F399128C-12A9-93E8-B78B-1D32BADFBC8C}"/>
              </a:ext>
            </a:extLst>
          </p:cNvPr>
          <p:cNvSpPr>
            <a:spLocks noGrp="1"/>
          </p:cNvSpPr>
          <p:nvPr>
            <p:ph type="ftr" sz="quarter" idx="11"/>
          </p:nvPr>
        </p:nvSpPr>
        <p:spPr/>
        <p:txBody>
          <a:bodyPr/>
          <a:lstStyle/>
          <a:p>
            <a:pPr algn="l"/>
            <a:r>
              <a:rPr lang="en-US"/>
              <a:t>Léo ALIX</a:t>
            </a:r>
            <a:endParaRPr lang="en-US" dirty="0"/>
          </a:p>
        </p:txBody>
      </p:sp>
      <p:sp>
        <p:nvSpPr>
          <p:cNvPr id="7" name="Espace réservé du numéro de diapositive 6">
            <a:extLst>
              <a:ext uri="{FF2B5EF4-FFF2-40B4-BE49-F238E27FC236}">
                <a16:creationId xmlns:a16="http://schemas.microsoft.com/office/drawing/2014/main" id="{A66ABDFB-B9E5-01AC-0721-BC560924150A}"/>
              </a:ext>
            </a:extLst>
          </p:cNvPr>
          <p:cNvSpPr>
            <a:spLocks noGrp="1"/>
          </p:cNvSpPr>
          <p:nvPr>
            <p:ph type="sldNum" sz="quarter" idx="12"/>
          </p:nvPr>
        </p:nvSpPr>
        <p:spPr/>
        <p:txBody>
          <a:bodyPr/>
          <a:lstStyle/>
          <a:p>
            <a:fld id="{1621B6DD-29C1-4FEA-923F-71EA1347694C}" type="slidenum">
              <a:rPr lang="en-US" smtClean="0"/>
              <a:t>2</a:t>
            </a:fld>
            <a:endParaRPr lang="en-US"/>
          </a:p>
        </p:txBody>
      </p:sp>
      <p:graphicFrame>
        <p:nvGraphicFramePr>
          <p:cNvPr id="9" name="Tableau 8">
            <a:extLst>
              <a:ext uri="{FF2B5EF4-FFF2-40B4-BE49-F238E27FC236}">
                <a16:creationId xmlns:a16="http://schemas.microsoft.com/office/drawing/2014/main" id="{0851150F-9AFB-7A55-1818-9619290AD3B5}"/>
              </a:ext>
            </a:extLst>
          </p:cNvPr>
          <p:cNvGraphicFramePr>
            <a:graphicFrameLocks noGrp="1"/>
          </p:cNvGraphicFramePr>
          <p:nvPr>
            <p:extLst>
              <p:ext uri="{D42A27DB-BD31-4B8C-83A1-F6EECF244321}">
                <p14:modId xmlns:p14="http://schemas.microsoft.com/office/powerpoint/2010/main" val="4120538935"/>
              </p:ext>
            </p:extLst>
          </p:nvPr>
        </p:nvGraphicFramePr>
        <p:xfrm>
          <a:off x="1265998" y="1624614"/>
          <a:ext cx="9660004" cy="4450080"/>
        </p:xfrm>
        <a:graphic>
          <a:graphicData uri="http://schemas.openxmlformats.org/drawingml/2006/table">
            <a:tbl>
              <a:tblPr firstRow="1" bandRow="1">
                <a:tableStyleId>{5C22544A-7EE6-4342-B048-85BDC9FD1C3A}</a:tableStyleId>
              </a:tblPr>
              <a:tblGrid>
                <a:gridCol w="7520654">
                  <a:extLst>
                    <a:ext uri="{9D8B030D-6E8A-4147-A177-3AD203B41FA5}">
                      <a16:colId xmlns:a16="http://schemas.microsoft.com/office/drawing/2014/main" val="1701737977"/>
                    </a:ext>
                  </a:extLst>
                </a:gridCol>
                <a:gridCol w="2139350">
                  <a:extLst>
                    <a:ext uri="{9D8B030D-6E8A-4147-A177-3AD203B41FA5}">
                      <a16:colId xmlns:a16="http://schemas.microsoft.com/office/drawing/2014/main" val="7022709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Présentation de l’entreprise</a:t>
                      </a:r>
                      <a:endParaRPr lang="fr-FR" sz="1800" b="1" kern="1200" dirty="0">
                        <a:solidFill>
                          <a:schemeClr val="lt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800" b="1" kern="1200" dirty="0">
                          <a:solidFill>
                            <a:schemeClr val="lt1"/>
                          </a:solidFill>
                          <a:latin typeface="+mn-lt"/>
                          <a:ea typeface="+mn-ea"/>
                          <a:cs typeface="+mn-cs"/>
                        </a:rPr>
                        <a:t>Page 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3346622"/>
                  </a:ext>
                </a:extLst>
              </a:tr>
              <a:tr h="370840">
                <a:tc>
                  <a:txBody>
                    <a:bodyPr/>
                    <a:lstStyle/>
                    <a:p>
                      <a:pPr marL="0" algn="l" defTabSz="914400" rtl="0" eaLnBrk="1" latinLnBrk="0" hangingPunct="1"/>
                      <a:r>
                        <a:rPr lang="fr-FR" sz="1800" b="1" kern="1200" dirty="0">
                          <a:solidFill>
                            <a:schemeClr val="lt1"/>
                          </a:solidFill>
                          <a:latin typeface="+mn-lt"/>
                          <a:ea typeface="+mn-ea"/>
                          <a:cs typeface="+mn-cs"/>
                        </a:rPr>
                        <a:t>1 : Modernisation des SWITCH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fr-FR" sz="1800" b="1" kern="1200" dirty="0">
                          <a:solidFill>
                            <a:schemeClr val="lt1"/>
                          </a:solidFill>
                          <a:latin typeface="+mn-lt"/>
                          <a:ea typeface="+mn-ea"/>
                          <a:cs typeface="+mn-cs"/>
                        </a:rPr>
                        <a:t>Page 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5094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lt1"/>
                          </a:solidFill>
                          <a:latin typeface="+mn-lt"/>
                          <a:ea typeface="+mn-ea"/>
                          <a:cs typeface="+mn-cs"/>
                        </a:rPr>
                        <a:t>2 : Home LAB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fr-FR" sz="1800" b="1" kern="1200" dirty="0">
                          <a:solidFill>
                            <a:schemeClr val="lt1"/>
                          </a:solidFill>
                          <a:latin typeface="+mn-lt"/>
                          <a:ea typeface="+mn-ea"/>
                          <a:cs typeface="+mn-cs"/>
                        </a:rPr>
                        <a:t>Page 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60096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lt1"/>
                          </a:solidFill>
                          <a:latin typeface="+mn-lt"/>
                          <a:ea typeface="+mn-ea"/>
                          <a:cs typeface="+mn-cs"/>
                        </a:rPr>
                        <a:t>3 : Citrix</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lt1"/>
                          </a:solidFill>
                          <a:latin typeface="+mn-lt"/>
                          <a:ea typeface="+mn-ea"/>
                          <a:cs typeface="+mn-cs"/>
                        </a:rPr>
                        <a:t>Page 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39224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lt1"/>
                          </a:solidFill>
                          <a:latin typeface="+mn-lt"/>
                          <a:ea typeface="+mn-ea"/>
                          <a:cs typeface="+mn-cs"/>
                        </a:rPr>
                        <a:t>4 : Active Directory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lt1"/>
                          </a:solidFill>
                          <a:latin typeface="+mn-lt"/>
                          <a:ea typeface="+mn-ea"/>
                          <a:cs typeface="+mn-cs"/>
                        </a:rPr>
                        <a:t>Page 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0714955"/>
                  </a:ext>
                </a:extLst>
              </a:tr>
              <a:tr h="370840">
                <a:tc>
                  <a:txBody>
                    <a:bodyPr/>
                    <a:lstStyle/>
                    <a:p>
                      <a:r>
                        <a:rPr lang="fr-FR" sz="1800" b="1" kern="1200" dirty="0">
                          <a:solidFill>
                            <a:schemeClr val="lt1"/>
                          </a:solidFill>
                          <a:latin typeface="+mn-lt"/>
                          <a:ea typeface="+mn-ea"/>
                          <a:cs typeface="+mn-cs"/>
                        </a:rPr>
                        <a:t>5 : PROXMOX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lt1"/>
                          </a:solidFill>
                          <a:latin typeface="+mn-lt"/>
                          <a:ea typeface="+mn-ea"/>
                          <a:cs typeface="+mn-cs"/>
                        </a:rPr>
                        <a:t>Page 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4976077"/>
                  </a:ext>
                </a:extLst>
              </a:tr>
              <a:tr h="370840">
                <a:tc>
                  <a:txBody>
                    <a:bodyPr/>
                    <a:lstStyle/>
                    <a:p>
                      <a:r>
                        <a:rPr lang="fr-FR" sz="1800" b="1" kern="1200" dirty="0">
                          <a:solidFill>
                            <a:schemeClr val="lt1"/>
                          </a:solidFill>
                          <a:latin typeface="+mn-lt"/>
                          <a:ea typeface="+mn-ea"/>
                          <a:cs typeface="+mn-cs"/>
                        </a:rPr>
                        <a:t>6 : Portfolio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800" b="1" kern="1200" dirty="0">
                          <a:solidFill>
                            <a:schemeClr val="lt1"/>
                          </a:solidFill>
                          <a:latin typeface="+mn-lt"/>
                          <a:ea typeface="+mn-ea"/>
                          <a:cs typeface="+mn-cs"/>
                        </a:rPr>
                        <a:t>Page 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8707337"/>
                  </a:ext>
                </a:extLst>
              </a:tr>
              <a:tr h="370840">
                <a:tc>
                  <a:txBody>
                    <a:bodyPr/>
                    <a:lstStyle/>
                    <a:p>
                      <a:r>
                        <a:rPr lang="fr-FR" sz="1800" b="1" kern="1200" dirty="0">
                          <a:solidFill>
                            <a:schemeClr val="lt1"/>
                          </a:solidFill>
                          <a:latin typeface="+mn-lt"/>
                          <a:ea typeface="+mn-ea"/>
                          <a:cs typeface="+mn-cs"/>
                        </a:rPr>
                        <a:t>7 : GLPI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800" b="1" kern="1200" dirty="0">
                          <a:solidFill>
                            <a:schemeClr val="lt1"/>
                          </a:solidFill>
                          <a:latin typeface="+mn-lt"/>
                          <a:ea typeface="+mn-ea"/>
                          <a:cs typeface="+mn-cs"/>
                        </a:rPr>
                        <a:t>Page 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5870593"/>
                  </a:ext>
                </a:extLst>
              </a:tr>
              <a:tr h="370840">
                <a:tc>
                  <a:txBody>
                    <a:bodyPr/>
                    <a:lstStyle/>
                    <a:p>
                      <a:r>
                        <a:rPr lang="fr-FR" sz="1800" b="1" kern="1200" dirty="0">
                          <a:solidFill>
                            <a:schemeClr val="lt1"/>
                          </a:solidFill>
                          <a:latin typeface="+mn-lt"/>
                          <a:ea typeface="+mn-ea"/>
                          <a:cs typeface="+mn-cs"/>
                        </a:rPr>
                        <a:t>8 : Uptime </a:t>
                      </a:r>
                      <a:r>
                        <a:rPr lang="fr-FR" sz="1800" b="1" kern="1200" dirty="0" err="1">
                          <a:solidFill>
                            <a:schemeClr val="lt1"/>
                          </a:solidFill>
                          <a:latin typeface="+mn-lt"/>
                          <a:ea typeface="+mn-ea"/>
                          <a:cs typeface="+mn-cs"/>
                        </a:rPr>
                        <a:t>Kuma</a:t>
                      </a:r>
                      <a:endParaRPr lang="fr-FR" sz="1800" b="1" kern="1200" dirty="0">
                        <a:solidFill>
                          <a:schemeClr val="lt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800" b="1" kern="1200" dirty="0">
                          <a:solidFill>
                            <a:schemeClr val="lt1"/>
                          </a:solidFill>
                          <a:latin typeface="+mn-lt"/>
                          <a:ea typeface="+mn-ea"/>
                          <a:cs typeface="+mn-cs"/>
                        </a:rPr>
                        <a:t> Page 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4187036"/>
                  </a:ext>
                </a:extLst>
              </a:tr>
              <a:tr h="370840">
                <a:tc>
                  <a:txBody>
                    <a:bodyPr/>
                    <a:lstStyle/>
                    <a:p>
                      <a:r>
                        <a:rPr lang="fr-FR" sz="1800" b="1" kern="1200" dirty="0">
                          <a:solidFill>
                            <a:schemeClr val="lt1"/>
                          </a:solidFill>
                          <a:latin typeface="+mn-lt"/>
                          <a:ea typeface="+mn-ea"/>
                          <a:cs typeface="+mn-cs"/>
                        </a:rPr>
                        <a:t>Veille technologique 1 : Les NAS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800" b="1" kern="1200" dirty="0">
                          <a:solidFill>
                            <a:schemeClr val="lt1"/>
                          </a:solidFill>
                          <a:latin typeface="+mn-lt"/>
                          <a:ea typeface="+mn-ea"/>
                          <a:cs typeface="+mn-cs"/>
                        </a:rPr>
                        <a:t>Page 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476887"/>
                  </a:ext>
                </a:extLst>
              </a:tr>
              <a:tr h="370840">
                <a:tc>
                  <a:txBody>
                    <a:bodyPr/>
                    <a:lstStyle/>
                    <a:p>
                      <a:r>
                        <a:rPr lang="fr-FR" sz="1800" b="1" kern="1200" dirty="0">
                          <a:solidFill>
                            <a:schemeClr val="lt1"/>
                          </a:solidFill>
                          <a:latin typeface="+mn-lt"/>
                          <a:ea typeface="+mn-ea"/>
                          <a:cs typeface="+mn-cs"/>
                        </a:rPr>
                        <a:t>Veille technologique 2 : Les bandes LTO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800" b="1" kern="1200" dirty="0">
                          <a:solidFill>
                            <a:schemeClr val="lt1"/>
                          </a:solidFill>
                          <a:latin typeface="+mn-lt"/>
                          <a:ea typeface="+mn-ea"/>
                          <a:cs typeface="+mn-cs"/>
                        </a:rPr>
                        <a:t>Page 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363833"/>
                  </a:ext>
                </a:extLst>
              </a:tr>
              <a:tr h="370840">
                <a:tc>
                  <a:txBody>
                    <a:bodyPr/>
                    <a:lstStyle/>
                    <a:p>
                      <a:r>
                        <a:rPr lang="fr-FR" sz="1800" b="1" kern="1200" dirty="0">
                          <a:solidFill>
                            <a:schemeClr val="lt1"/>
                          </a:solidFill>
                          <a:latin typeface="+mn-lt"/>
                          <a:ea typeface="+mn-ea"/>
                          <a:cs typeface="+mn-cs"/>
                        </a:rPr>
                        <a:t>Annexe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800" b="1" kern="1200" dirty="0">
                          <a:solidFill>
                            <a:schemeClr val="lt1"/>
                          </a:solidFill>
                          <a:latin typeface="+mn-lt"/>
                          <a:ea typeface="+mn-ea"/>
                          <a:cs typeface="+mn-cs"/>
                        </a:rPr>
                        <a:t>Page 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6342539"/>
                  </a:ext>
                </a:extLst>
              </a:tr>
            </a:tbl>
          </a:graphicData>
        </a:graphic>
      </p:graphicFrame>
    </p:spTree>
    <p:extLst>
      <p:ext uri="{BB962C8B-B14F-4D97-AF65-F5344CB8AC3E}">
        <p14:creationId xmlns:p14="http://schemas.microsoft.com/office/powerpoint/2010/main" val="2946395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Freeform: Shape 38">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re 1">
            <a:extLst>
              <a:ext uri="{FF2B5EF4-FFF2-40B4-BE49-F238E27FC236}">
                <a16:creationId xmlns:a16="http://schemas.microsoft.com/office/drawing/2014/main" id="{C3943524-F563-496C-9440-C201AB32035D}"/>
              </a:ext>
            </a:extLst>
          </p:cNvPr>
          <p:cNvSpPr>
            <a:spLocks noGrp="1"/>
          </p:cNvSpPr>
          <p:nvPr>
            <p:ph type="title"/>
          </p:nvPr>
        </p:nvSpPr>
        <p:spPr>
          <a:xfrm>
            <a:off x="720000" y="619201"/>
            <a:ext cx="5003800" cy="1477328"/>
          </a:xfrm>
        </p:spPr>
        <p:txBody>
          <a:bodyPr>
            <a:normAutofit/>
          </a:bodyPr>
          <a:lstStyle/>
          <a:p>
            <a:r>
              <a:rPr lang="fr-FR" sz="3200"/>
              <a:t>Veille technologique 2 :</a:t>
            </a:r>
            <a:br>
              <a:rPr lang="fr-FR" sz="3200"/>
            </a:br>
            <a:r>
              <a:rPr lang="fr-FR" sz="3200"/>
              <a:t>Les bandes LTO</a:t>
            </a:r>
          </a:p>
        </p:txBody>
      </p:sp>
      <p:sp>
        <p:nvSpPr>
          <p:cNvPr id="3" name="Espace réservé du contenu 2">
            <a:extLst>
              <a:ext uri="{FF2B5EF4-FFF2-40B4-BE49-F238E27FC236}">
                <a16:creationId xmlns:a16="http://schemas.microsoft.com/office/drawing/2014/main" id="{61FC5431-6FBA-7577-9D80-225B84F01B44}"/>
              </a:ext>
            </a:extLst>
          </p:cNvPr>
          <p:cNvSpPr>
            <a:spLocks noGrp="1"/>
          </p:cNvSpPr>
          <p:nvPr>
            <p:ph idx="1"/>
          </p:nvPr>
        </p:nvSpPr>
        <p:spPr>
          <a:xfrm>
            <a:off x="6480000" y="633600"/>
            <a:ext cx="4991962" cy="5135374"/>
          </a:xfrm>
        </p:spPr>
        <p:txBody>
          <a:bodyPr>
            <a:normAutofit/>
          </a:bodyPr>
          <a:lstStyle/>
          <a:p>
            <a:pPr lvl="1">
              <a:buClr>
                <a:srgbClr val="FF0000"/>
              </a:buClr>
              <a:buFont typeface="Wingdings" panose="05000000000000000000" pitchFamily="2" charset="2"/>
              <a:buChar char="Ø"/>
            </a:pPr>
            <a:r>
              <a:rPr lang="fr-FR" b="0" i="0" dirty="0">
                <a:effectLst/>
                <a:latin typeface="Söhne"/>
              </a:rPr>
              <a:t>Conception :</a:t>
            </a:r>
          </a:p>
        </p:txBody>
      </p:sp>
      <p:sp>
        <p:nvSpPr>
          <p:cNvPr id="4" name="Espace réservé du pied de page 3">
            <a:extLst>
              <a:ext uri="{FF2B5EF4-FFF2-40B4-BE49-F238E27FC236}">
                <a16:creationId xmlns:a16="http://schemas.microsoft.com/office/drawing/2014/main" id="{9E5C3290-7E36-B259-0A63-6074FE678767}"/>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6D87DD47-69AA-409C-6DAD-0C080D6D5DBB}"/>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20</a:t>
            </a:fld>
            <a:endParaRPr lang="en-US"/>
          </a:p>
        </p:txBody>
      </p:sp>
      <p:pic>
        <p:nvPicPr>
          <p:cNvPr id="7170" name="Picture 2" descr="400 To sur une cartouche LTO Fujifilm - Le Monde Informatique">
            <a:extLst>
              <a:ext uri="{FF2B5EF4-FFF2-40B4-BE49-F238E27FC236}">
                <a16:creationId xmlns:a16="http://schemas.microsoft.com/office/drawing/2014/main" id="{31C09E7B-63F1-E930-6F1F-403AD0544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366" y="2278249"/>
            <a:ext cx="6191250" cy="4124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58F2E0E-1CF4-6FC8-B444-DB85CEFE2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40" y="309750"/>
            <a:ext cx="1971675" cy="6477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711B6A4D-470C-E466-E171-BD5BDD675076}"/>
              </a:ext>
            </a:extLst>
          </p:cNvPr>
          <p:cNvSpPr txBox="1"/>
          <p:nvPr/>
        </p:nvSpPr>
        <p:spPr>
          <a:xfrm>
            <a:off x="492547" y="3336966"/>
            <a:ext cx="5486400" cy="369332"/>
          </a:xfrm>
          <a:prstGeom prst="rect">
            <a:avLst/>
          </a:prstGeom>
          <a:noFill/>
        </p:spPr>
        <p:txBody>
          <a:bodyPr wrap="square" rtlCol="0">
            <a:spAutoFit/>
          </a:bodyPr>
          <a:lstStyle/>
          <a:p>
            <a:r>
              <a:rPr lang="fr-FR" dirty="0">
                <a:hlinkClick r:id="rId5"/>
              </a:rPr>
              <a:t>https://portfoliot.gameoversnack.fr/veille2.html</a:t>
            </a:r>
            <a:endParaRPr lang="fr-FR" dirty="0"/>
          </a:p>
        </p:txBody>
      </p:sp>
    </p:spTree>
    <p:extLst>
      <p:ext uri="{BB962C8B-B14F-4D97-AF65-F5344CB8AC3E}">
        <p14:creationId xmlns:p14="http://schemas.microsoft.com/office/powerpoint/2010/main" val="1601704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3943524-F563-496C-9440-C201AB32035D}"/>
              </a:ext>
            </a:extLst>
          </p:cNvPr>
          <p:cNvSpPr>
            <a:spLocks noGrp="1"/>
          </p:cNvSpPr>
          <p:nvPr>
            <p:ph type="title"/>
          </p:nvPr>
        </p:nvSpPr>
        <p:spPr>
          <a:xfrm>
            <a:off x="720000" y="619200"/>
            <a:ext cx="4991961" cy="1477328"/>
          </a:xfrm>
        </p:spPr>
        <p:txBody>
          <a:bodyPr wrap="square" anchor="ctr">
            <a:normAutofit/>
          </a:bodyPr>
          <a:lstStyle/>
          <a:p>
            <a:r>
              <a:rPr lang="fr-FR" sz="3200"/>
              <a:t>Veille technologique 2 :</a:t>
            </a:r>
            <a:br>
              <a:rPr lang="fr-FR" sz="3200"/>
            </a:br>
            <a:r>
              <a:rPr lang="fr-FR" sz="3200"/>
              <a:t>Les bandes LTO</a:t>
            </a:r>
          </a:p>
        </p:txBody>
      </p:sp>
      <p:sp>
        <p:nvSpPr>
          <p:cNvPr id="3" name="Espace réservé du contenu 2">
            <a:extLst>
              <a:ext uri="{FF2B5EF4-FFF2-40B4-BE49-F238E27FC236}">
                <a16:creationId xmlns:a16="http://schemas.microsoft.com/office/drawing/2014/main" id="{61FC5431-6FBA-7577-9D80-225B84F01B44}"/>
              </a:ext>
            </a:extLst>
          </p:cNvPr>
          <p:cNvSpPr>
            <a:spLocks noGrp="1"/>
          </p:cNvSpPr>
          <p:nvPr>
            <p:ph idx="1"/>
          </p:nvPr>
        </p:nvSpPr>
        <p:spPr>
          <a:xfrm>
            <a:off x="720000" y="2541600"/>
            <a:ext cx="4991962" cy="3216273"/>
          </a:xfrm>
        </p:spPr>
        <p:txBody>
          <a:bodyPr>
            <a:normAutofit/>
          </a:bodyPr>
          <a:lstStyle/>
          <a:p>
            <a:pPr marL="0" indent="0">
              <a:lnSpc>
                <a:spcPct val="110000"/>
              </a:lnSpc>
              <a:buNone/>
            </a:pPr>
            <a:r>
              <a:rPr lang="fr-FR" sz="1300" b="1" i="0">
                <a:effectLst/>
                <a:latin typeface="Söhne"/>
              </a:rPr>
              <a:t>Avantages des Bandes LTO :</a:t>
            </a:r>
          </a:p>
          <a:p>
            <a:pPr lvl="1">
              <a:lnSpc>
                <a:spcPct val="110000"/>
              </a:lnSpc>
              <a:buClr>
                <a:srgbClr val="FF0000"/>
              </a:buClr>
              <a:buFont typeface="Wingdings" panose="05000000000000000000" pitchFamily="2" charset="2"/>
              <a:buChar char="Ø"/>
            </a:pPr>
            <a:r>
              <a:rPr lang="fr-FR" sz="1300" b="1">
                <a:latin typeface="Söhne"/>
              </a:rPr>
              <a:t>Capacité de Stockage Élevée </a:t>
            </a:r>
          </a:p>
          <a:p>
            <a:pPr lvl="1">
              <a:lnSpc>
                <a:spcPct val="110000"/>
              </a:lnSpc>
              <a:buClr>
                <a:srgbClr val="FF0000"/>
              </a:buClr>
              <a:buFont typeface="Wingdings" panose="05000000000000000000" pitchFamily="2" charset="2"/>
              <a:buChar char="Ø"/>
            </a:pPr>
            <a:r>
              <a:rPr lang="fr-FR" sz="1300" b="1" i="0">
                <a:effectLst/>
                <a:latin typeface="Söhne"/>
              </a:rPr>
              <a:t>Fiabilité et Durabilité </a:t>
            </a:r>
            <a:endParaRPr lang="fr-FR" sz="1300" b="0" i="0">
              <a:effectLst/>
              <a:latin typeface="Söhne"/>
            </a:endParaRPr>
          </a:p>
          <a:p>
            <a:pPr lvl="1">
              <a:lnSpc>
                <a:spcPct val="110000"/>
              </a:lnSpc>
              <a:buClr>
                <a:srgbClr val="FF0000"/>
              </a:buClr>
              <a:buFont typeface="Wingdings" panose="05000000000000000000" pitchFamily="2" charset="2"/>
              <a:buChar char="Ø"/>
            </a:pPr>
            <a:r>
              <a:rPr lang="fr-FR" sz="1300" b="1" i="0">
                <a:effectLst/>
                <a:latin typeface="Söhne"/>
              </a:rPr>
              <a:t>Coût par To Avantageux </a:t>
            </a:r>
          </a:p>
          <a:p>
            <a:pPr lvl="1">
              <a:lnSpc>
                <a:spcPct val="110000"/>
              </a:lnSpc>
              <a:buClr>
                <a:srgbClr val="FF0000"/>
              </a:buClr>
              <a:buFont typeface="Wingdings" panose="05000000000000000000" pitchFamily="2" charset="2"/>
              <a:buChar char="Ø"/>
            </a:pPr>
            <a:r>
              <a:rPr lang="fr-FR" sz="1300" b="1" i="0">
                <a:effectLst/>
                <a:latin typeface="Söhne"/>
              </a:rPr>
              <a:t>Performance</a:t>
            </a:r>
          </a:p>
          <a:p>
            <a:pPr lvl="1">
              <a:lnSpc>
                <a:spcPct val="110000"/>
              </a:lnSpc>
              <a:buClr>
                <a:srgbClr val="FF0000"/>
              </a:buClr>
              <a:buFont typeface="Wingdings" panose="05000000000000000000" pitchFamily="2" charset="2"/>
              <a:buChar char="Ø"/>
            </a:pPr>
            <a:r>
              <a:rPr lang="fr-FR" sz="1300" b="1" i="0">
                <a:effectLst/>
                <a:latin typeface="Söhne"/>
              </a:rPr>
              <a:t>Compatibilité et Longévité </a:t>
            </a:r>
            <a:endParaRPr lang="fr-FR" sz="1300" b="0" i="0">
              <a:effectLst/>
              <a:latin typeface="Söhne"/>
            </a:endParaRPr>
          </a:p>
          <a:p>
            <a:pPr marL="0" indent="0">
              <a:lnSpc>
                <a:spcPct val="110000"/>
              </a:lnSpc>
              <a:buClr>
                <a:srgbClr val="FF0000"/>
              </a:buClr>
              <a:buNone/>
            </a:pPr>
            <a:r>
              <a:rPr lang="fr-FR" sz="1300" b="1" i="0">
                <a:effectLst/>
                <a:latin typeface="Söhne"/>
              </a:rPr>
              <a:t>Types de Bandes LTO :</a:t>
            </a:r>
            <a:endParaRPr lang="fr-FR" sz="1300">
              <a:latin typeface="Söhne"/>
            </a:endParaRPr>
          </a:p>
          <a:p>
            <a:pPr lvl="1">
              <a:lnSpc>
                <a:spcPct val="110000"/>
              </a:lnSpc>
              <a:buClr>
                <a:srgbClr val="FF0000"/>
              </a:buClr>
              <a:buFont typeface="Wingdings" panose="05000000000000000000" pitchFamily="2" charset="2"/>
              <a:buChar char="Ø"/>
            </a:pPr>
            <a:r>
              <a:rPr lang="fr-FR" sz="1300" b="1" i="0">
                <a:effectLst/>
                <a:latin typeface="Söhne"/>
              </a:rPr>
              <a:t>LTO-1 à LTO-8 </a:t>
            </a:r>
          </a:p>
          <a:p>
            <a:pPr lvl="1">
              <a:lnSpc>
                <a:spcPct val="110000"/>
              </a:lnSpc>
              <a:buClr>
                <a:srgbClr val="FF0000"/>
              </a:buClr>
              <a:buFont typeface="Wingdings" panose="05000000000000000000" pitchFamily="2" charset="2"/>
              <a:buChar char="Ø"/>
            </a:pPr>
            <a:r>
              <a:rPr lang="fr-FR" sz="1300" b="1" i="0">
                <a:effectLst/>
                <a:latin typeface="Söhne"/>
              </a:rPr>
              <a:t>LTO </a:t>
            </a:r>
            <a:r>
              <a:rPr lang="fr-FR" sz="1300" b="1" i="0" err="1">
                <a:effectLst/>
                <a:latin typeface="Söhne"/>
              </a:rPr>
              <a:t>Ultrium</a:t>
            </a:r>
            <a:r>
              <a:rPr lang="fr-FR" sz="1300" b="1" i="0">
                <a:effectLst/>
                <a:latin typeface="Söhne"/>
              </a:rPr>
              <a:t> </a:t>
            </a:r>
          </a:p>
          <a:p>
            <a:pPr lvl="1">
              <a:lnSpc>
                <a:spcPct val="110000"/>
              </a:lnSpc>
              <a:buClr>
                <a:srgbClr val="FF0000"/>
              </a:buClr>
              <a:buFont typeface="Wingdings" panose="05000000000000000000" pitchFamily="2" charset="2"/>
              <a:buChar char="Ø"/>
            </a:pPr>
            <a:r>
              <a:rPr lang="fr-FR" sz="1300" b="1" i="0">
                <a:effectLst/>
                <a:latin typeface="Söhne"/>
              </a:rPr>
              <a:t>LTO WORM (Write Once, Read </a:t>
            </a:r>
            <a:r>
              <a:rPr lang="fr-FR" sz="1300" b="1" i="0" err="1">
                <a:effectLst/>
                <a:latin typeface="Söhne"/>
              </a:rPr>
              <a:t>Many</a:t>
            </a:r>
            <a:r>
              <a:rPr lang="fr-FR" sz="1300" b="1" i="0">
                <a:effectLst/>
                <a:latin typeface="Söhne"/>
              </a:rPr>
              <a:t>) </a:t>
            </a:r>
          </a:p>
          <a:p>
            <a:pPr lvl="1">
              <a:lnSpc>
                <a:spcPct val="110000"/>
              </a:lnSpc>
              <a:buClr>
                <a:srgbClr val="FF0000"/>
              </a:buClr>
              <a:buFont typeface="Wingdings" panose="05000000000000000000" pitchFamily="2" charset="2"/>
              <a:buChar char="Ø"/>
            </a:pPr>
            <a:r>
              <a:rPr lang="fr-FR" sz="1300" b="1" i="0">
                <a:effectLst/>
                <a:latin typeface="Söhne"/>
              </a:rPr>
              <a:t>LTO MP (</a:t>
            </a:r>
            <a:r>
              <a:rPr lang="fr-FR" sz="1300" b="1" i="0" err="1">
                <a:effectLst/>
                <a:latin typeface="Söhne"/>
              </a:rPr>
              <a:t>Metal</a:t>
            </a:r>
            <a:r>
              <a:rPr lang="fr-FR" sz="1300" b="1" i="0">
                <a:effectLst/>
                <a:latin typeface="Söhne"/>
              </a:rPr>
              <a:t> </a:t>
            </a:r>
            <a:r>
              <a:rPr lang="fr-FR" sz="1300" b="1" i="0" err="1">
                <a:effectLst/>
                <a:latin typeface="Söhne"/>
              </a:rPr>
              <a:t>Particle</a:t>
            </a:r>
            <a:r>
              <a:rPr lang="fr-FR" sz="1300" b="1" i="0">
                <a:effectLst/>
                <a:latin typeface="Söhne"/>
              </a:rPr>
              <a:t>) vs LTO </a:t>
            </a:r>
            <a:r>
              <a:rPr lang="fr-FR" sz="1300" b="1" i="0" err="1">
                <a:effectLst/>
                <a:latin typeface="Söhne"/>
              </a:rPr>
              <a:t>BaFe</a:t>
            </a:r>
            <a:r>
              <a:rPr lang="fr-FR" sz="1300" b="1" i="0">
                <a:effectLst/>
                <a:latin typeface="Söhne"/>
              </a:rPr>
              <a:t> (</a:t>
            </a:r>
            <a:r>
              <a:rPr lang="fr-FR" sz="1300" b="1" i="0" err="1">
                <a:effectLst/>
                <a:latin typeface="Söhne"/>
              </a:rPr>
              <a:t>Barium</a:t>
            </a:r>
            <a:r>
              <a:rPr lang="fr-FR" sz="1300" b="1" i="0">
                <a:effectLst/>
                <a:latin typeface="Söhne"/>
              </a:rPr>
              <a:t> Ferrite)</a:t>
            </a:r>
          </a:p>
        </p:txBody>
      </p:sp>
      <p:pic>
        <p:nvPicPr>
          <p:cNvPr id="7" name="Image 6" descr="Une image contenant texte, nombre, Parallèle, document">
            <a:extLst>
              <a:ext uri="{FF2B5EF4-FFF2-40B4-BE49-F238E27FC236}">
                <a16:creationId xmlns:a16="http://schemas.microsoft.com/office/drawing/2014/main" id="{81063325-2A5F-62CD-13CA-6AE847DC1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525" y="750109"/>
            <a:ext cx="5014800" cy="5349119"/>
          </a:xfrm>
          <a:custGeom>
            <a:avLst/>
            <a:gdLst/>
            <a:ahLst/>
            <a:cxnLst/>
            <a:rect l="l" t="t" r="r" b="b"/>
            <a:pathLst>
              <a:path w="5014800" h="5409338">
                <a:moveTo>
                  <a:pt x="0" y="0"/>
                </a:moveTo>
                <a:lnTo>
                  <a:pt x="5014800" y="0"/>
                </a:lnTo>
                <a:lnTo>
                  <a:pt x="5014800" y="5409338"/>
                </a:lnTo>
                <a:lnTo>
                  <a:pt x="0" y="5409338"/>
                </a:lnTo>
                <a:close/>
              </a:path>
            </a:pathLst>
          </a:custGeom>
        </p:spPr>
      </p:pic>
      <p:sp>
        <p:nvSpPr>
          <p:cNvPr id="4" name="Espace réservé du pied de page 3">
            <a:extLst>
              <a:ext uri="{FF2B5EF4-FFF2-40B4-BE49-F238E27FC236}">
                <a16:creationId xmlns:a16="http://schemas.microsoft.com/office/drawing/2014/main" id="{9E5C3290-7E36-B259-0A63-6074FE678767}"/>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6D87DD47-69AA-409C-6DAD-0C080D6D5DBB}"/>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21</a:t>
            </a:fld>
            <a:endParaRPr lang="en-US"/>
          </a:p>
        </p:txBody>
      </p:sp>
    </p:spTree>
    <p:extLst>
      <p:ext uri="{BB962C8B-B14F-4D97-AF65-F5344CB8AC3E}">
        <p14:creationId xmlns:p14="http://schemas.microsoft.com/office/powerpoint/2010/main" val="1794439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4CA1620-2C02-4B4E-97C8-06FCE85EE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657DE79-27F8-4881-BE3B-5321D1801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7">
            <a:extLst>
              <a:ext uri="{FF2B5EF4-FFF2-40B4-BE49-F238E27FC236}">
                <a16:creationId xmlns:a16="http://schemas.microsoft.com/office/drawing/2014/main" id="{DB733608-1322-485D-B942-B827E6997F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27" y="954724"/>
            <a:ext cx="10904945" cy="3364228"/>
            <a:chOff x="643527" y="954724"/>
            <a:chExt cx="10904945" cy="3364228"/>
          </a:xfrm>
        </p:grpSpPr>
        <p:sp>
          <p:nvSpPr>
            <p:cNvPr id="28" name="Freeform 78">
              <a:extLst>
                <a:ext uri="{FF2B5EF4-FFF2-40B4-BE49-F238E27FC236}">
                  <a16:creationId xmlns:a16="http://schemas.microsoft.com/office/drawing/2014/main" id="{7975F1CD-7143-447F-AC1A-8D3EA46EC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9" name="Freeform 79">
              <a:extLst>
                <a:ext uri="{FF2B5EF4-FFF2-40B4-BE49-F238E27FC236}">
                  <a16:creationId xmlns:a16="http://schemas.microsoft.com/office/drawing/2014/main" id="{501A6B8C-11DF-404A-89DD-354DA4C1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5">
              <a:extLst>
                <a:ext uri="{FF2B5EF4-FFF2-40B4-BE49-F238E27FC236}">
                  <a16:creationId xmlns:a16="http://schemas.microsoft.com/office/drawing/2014/main" id="{14D1F65C-CD34-4E1F-8743-D3879A871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0" name="Freeform 80">
              <a:extLst>
                <a:ext uri="{FF2B5EF4-FFF2-40B4-BE49-F238E27FC236}">
                  <a16:creationId xmlns:a16="http://schemas.microsoft.com/office/drawing/2014/main" id="{E5C58F66-1B6C-4935-9BB4-583D612CD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84">
              <a:extLst>
                <a:ext uri="{FF2B5EF4-FFF2-40B4-BE49-F238E27FC236}">
                  <a16:creationId xmlns:a16="http://schemas.microsoft.com/office/drawing/2014/main" id="{F41F116D-556B-4BC2-9DCD-46DA7CCC0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7">
              <a:extLst>
                <a:ext uri="{FF2B5EF4-FFF2-40B4-BE49-F238E27FC236}">
                  <a16:creationId xmlns:a16="http://schemas.microsoft.com/office/drawing/2014/main" id="{DE46F0F4-2435-4BDC-A92C-EB1360880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2" name="Titre 1">
            <a:extLst>
              <a:ext uri="{FF2B5EF4-FFF2-40B4-BE49-F238E27FC236}">
                <a16:creationId xmlns:a16="http://schemas.microsoft.com/office/drawing/2014/main" id="{6C1C138C-15B3-2B11-001B-7F1439704D11}"/>
              </a:ext>
            </a:extLst>
          </p:cNvPr>
          <p:cNvSpPr>
            <a:spLocks noGrp="1"/>
          </p:cNvSpPr>
          <p:nvPr>
            <p:ph type="title"/>
          </p:nvPr>
        </p:nvSpPr>
        <p:spPr>
          <a:xfrm>
            <a:off x="2640014" y="1334791"/>
            <a:ext cx="6911974" cy="2803071"/>
          </a:xfrm>
        </p:spPr>
        <p:txBody>
          <a:bodyPr vert="horz" wrap="square" lIns="0" tIns="0" rIns="0" bIns="0" rtlCol="0" anchor="ctr" anchorCtr="0">
            <a:normAutofit/>
          </a:bodyPr>
          <a:lstStyle/>
          <a:p>
            <a:pPr algn="ctr">
              <a:lnSpc>
                <a:spcPct val="100000"/>
              </a:lnSpc>
            </a:pPr>
            <a:r>
              <a:rPr lang="en-US" sz="5600" spc="-100"/>
              <a:t>Conclusion</a:t>
            </a:r>
          </a:p>
        </p:txBody>
      </p:sp>
      <p:sp useBgFill="1">
        <p:nvSpPr>
          <p:cNvPr id="26" name="Freeform: Shape 25">
            <a:extLst>
              <a:ext uri="{FF2B5EF4-FFF2-40B4-BE49-F238E27FC236}">
                <a16:creationId xmlns:a16="http://schemas.microsoft.com/office/drawing/2014/main" id="{085AB271-571D-4C19-9FCC-C760834A8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226" y="359229"/>
            <a:ext cx="805544" cy="12191999"/>
          </a:xfrm>
          <a:custGeom>
            <a:avLst/>
            <a:gdLst>
              <a:gd name="connsiteX0" fmla="*/ 0 w 1214924"/>
              <a:gd name="connsiteY0" fmla="*/ 12191999 h 12191999"/>
              <a:gd name="connsiteX1" fmla="*/ 32 w 1214924"/>
              <a:gd name="connsiteY1" fmla="*/ 12166053 h 12191999"/>
              <a:gd name="connsiteX2" fmla="*/ 59979 w 1214924"/>
              <a:gd name="connsiteY2" fmla="*/ 9224089 h 12191999"/>
              <a:gd name="connsiteX3" fmla="*/ 120877 w 1214924"/>
              <a:gd name="connsiteY3" fmla="*/ 8004225 h 12191999"/>
              <a:gd name="connsiteX4" fmla="*/ 59979 w 1214924"/>
              <a:gd name="connsiteY4" fmla="*/ 7211315 h 12191999"/>
              <a:gd name="connsiteX5" fmla="*/ 59979 w 1214924"/>
              <a:gd name="connsiteY5" fmla="*/ 6601383 h 12191999"/>
              <a:gd name="connsiteX6" fmla="*/ 59979 w 1214924"/>
              <a:gd name="connsiteY6" fmla="*/ 5015562 h 12191999"/>
              <a:gd name="connsiteX7" fmla="*/ 120877 w 1214924"/>
              <a:gd name="connsiteY7" fmla="*/ 3185768 h 12191999"/>
              <a:gd name="connsiteX8" fmla="*/ 74847 w 1214924"/>
              <a:gd name="connsiteY8" fmla="*/ 4714 h 12191999"/>
              <a:gd name="connsiteX9" fmla="*/ 74778 w 1214924"/>
              <a:gd name="connsiteY9" fmla="*/ 0 h 12191999"/>
              <a:gd name="connsiteX10" fmla="*/ 1214924 w 1214924"/>
              <a:gd name="connsiteY10" fmla="*/ 0 h 12191999"/>
              <a:gd name="connsiteX11" fmla="*/ 1214924 w 1214924"/>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924" h="12191999">
                <a:moveTo>
                  <a:pt x="0" y="12191999"/>
                </a:moveTo>
                <a:lnTo>
                  <a:pt x="32" y="12166053"/>
                </a:lnTo>
                <a:cubicBezTo>
                  <a:pt x="2886" y="11339787"/>
                  <a:pt x="14305" y="10367710"/>
                  <a:pt x="59979" y="9224089"/>
                </a:cubicBezTo>
                <a:cubicBezTo>
                  <a:pt x="120877" y="8004225"/>
                  <a:pt x="120877" y="8004225"/>
                  <a:pt x="120877" y="8004225"/>
                </a:cubicBezTo>
                <a:cubicBezTo>
                  <a:pt x="120877" y="7760253"/>
                  <a:pt x="59979" y="7516280"/>
                  <a:pt x="59979" y="7211315"/>
                </a:cubicBezTo>
                <a:cubicBezTo>
                  <a:pt x="59979" y="6906349"/>
                  <a:pt x="59979" y="6662377"/>
                  <a:pt x="59979" y="6601383"/>
                </a:cubicBezTo>
                <a:cubicBezTo>
                  <a:pt x="59979" y="5015562"/>
                  <a:pt x="59979" y="5015562"/>
                  <a:pt x="59979" y="5015562"/>
                </a:cubicBezTo>
                <a:cubicBezTo>
                  <a:pt x="120877" y="3185768"/>
                  <a:pt x="120877" y="3185768"/>
                  <a:pt x="120877" y="3185768"/>
                </a:cubicBezTo>
                <a:cubicBezTo>
                  <a:pt x="98040" y="1607571"/>
                  <a:pt x="83767" y="621197"/>
                  <a:pt x="74847" y="4714"/>
                </a:cubicBezTo>
                <a:lnTo>
                  <a:pt x="74778" y="0"/>
                </a:lnTo>
                <a:lnTo>
                  <a:pt x="1214924" y="0"/>
                </a:lnTo>
                <a:lnTo>
                  <a:pt x="1214924" y="12191999"/>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sp>
        <p:nvSpPr>
          <p:cNvPr id="4" name="Espace réservé du pied de page 3">
            <a:extLst>
              <a:ext uri="{FF2B5EF4-FFF2-40B4-BE49-F238E27FC236}">
                <a16:creationId xmlns:a16="http://schemas.microsoft.com/office/drawing/2014/main" id="{825D3C66-CCEA-ABF0-7163-EF8F00615DEB}"/>
              </a:ext>
            </a:extLst>
          </p:cNvPr>
          <p:cNvSpPr>
            <a:spLocks noGrp="1"/>
          </p:cNvSpPr>
          <p:nvPr>
            <p:ph type="ftr" sz="quarter" idx="11"/>
          </p:nvPr>
        </p:nvSpPr>
        <p:spPr>
          <a:xfrm>
            <a:off x="4548188" y="6138000"/>
            <a:ext cx="5003800" cy="720000"/>
          </a:xfrm>
        </p:spPr>
        <p:txBody>
          <a:bodyPr vert="horz" lIns="0" tIns="180000" rIns="0" bIns="180000" rtlCol="0" anchor="ctr">
            <a:normAutofit/>
          </a:bodyPr>
          <a:lstStyle/>
          <a:p>
            <a:pPr algn="l" defTabSz="457200">
              <a:spcAft>
                <a:spcPts val="600"/>
              </a:spcAft>
            </a:pPr>
            <a:r>
              <a:rPr lang="en-US"/>
              <a:t>Léo ALIX</a:t>
            </a:r>
          </a:p>
        </p:txBody>
      </p:sp>
      <p:sp>
        <p:nvSpPr>
          <p:cNvPr id="5" name="Espace réservé du numéro de diapositive 4">
            <a:extLst>
              <a:ext uri="{FF2B5EF4-FFF2-40B4-BE49-F238E27FC236}">
                <a16:creationId xmlns:a16="http://schemas.microsoft.com/office/drawing/2014/main" id="{4A8582B2-B5D7-E3CF-2418-9DCAD8D72FD4}"/>
              </a:ext>
            </a:extLst>
          </p:cNvPr>
          <p:cNvSpPr>
            <a:spLocks noGrp="1"/>
          </p:cNvSpPr>
          <p:nvPr>
            <p:ph type="sldNum" sz="quarter" idx="12"/>
          </p:nvPr>
        </p:nvSpPr>
        <p:spPr>
          <a:xfrm>
            <a:off x="10272713" y="6138000"/>
            <a:ext cx="1187449" cy="720000"/>
          </a:xfrm>
        </p:spPr>
        <p:txBody>
          <a:bodyPr vert="horz" lIns="0" tIns="180000" rIns="0" bIns="180000" rtlCol="0" anchor="ctr">
            <a:normAutofit/>
          </a:bodyPr>
          <a:lstStyle/>
          <a:p>
            <a:pPr defTabSz="457200">
              <a:spcAft>
                <a:spcPts val="600"/>
              </a:spcAft>
            </a:pPr>
            <a:fld id="{1621B6DD-29C1-4FEA-923F-71EA1347694C}" type="slidenum">
              <a:rPr lang="en-US" smtClean="0"/>
              <a:pPr defTabSz="457200">
                <a:spcAft>
                  <a:spcPts val="600"/>
                </a:spcAft>
              </a:pPr>
              <a:t>22</a:t>
            </a:fld>
            <a:endParaRPr lang="en-US"/>
          </a:p>
        </p:txBody>
      </p:sp>
    </p:spTree>
    <p:extLst>
      <p:ext uri="{BB962C8B-B14F-4D97-AF65-F5344CB8AC3E}">
        <p14:creationId xmlns:p14="http://schemas.microsoft.com/office/powerpoint/2010/main" val="2627615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65D6A032-F742-47E1-82F2-1EC629434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9AF7C97-BADA-4A0C-82CB-5BB641BAB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17">
            <a:extLst>
              <a:ext uri="{FF2B5EF4-FFF2-40B4-BE49-F238E27FC236}">
                <a16:creationId xmlns:a16="http://schemas.microsoft.com/office/drawing/2014/main" id="{CD9C6F9B-2CB0-4FD8-8F6E-C04D4CE09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60324" cy="6434340"/>
          </a:xfrm>
          <a:custGeom>
            <a:avLst/>
            <a:gdLst>
              <a:gd name="connsiteX0" fmla="*/ 0 w 7760324"/>
              <a:gd name="connsiteY0" fmla="*/ 0 h 6434340"/>
              <a:gd name="connsiteX1" fmla="*/ 7193558 w 7760324"/>
              <a:gd name="connsiteY1" fmla="*/ 0 h 6434340"/>
              <a:gd name="connsiteX2" fmla="*/ 7270378 w 7760324"/>
              <a:gd name="connsiteY2" fmla="*/ 141666 h 6434340"/>
              <a:gd name="connsiteX3" fmla="*/ 7477890 w 7760324"/>
              <a:gd name="connsiteY3" fmla="*/ 744772 h 6434340"/>
              <a:gd name="connsiteX4" fmla="*/ 7459137 w 7760324"/>
              <a:gd name="connsiteY4" fmla="*/ 3396664 h 6434340"/>
              <a:gd name="connsiteX5" fmla="*/ 5749038 w 7760324"/>
              <a:gd name="connsiteY5" fmla="*/ 5643529 h 6434340"/>
              <a:gd name="connsiteX6" fmla="*/ 5004621 w 7760324"/>
              <a:gd name="connsiteY6" fmla="*/ 6096153 h 6434340"/>
              <a:gd name="connsiteX7" fmla="*/ 3484742 w 7760324"/>
              <a:gd name="connsiteY7" fmla="*/ 6399972 h 6434340"/>
              <a:gd name="connsiteX8" fmla="*/ 1300034 w 7760324"/>
              <a:gd name="connsiteY8" fmla="*/ 5884178 h 6434340"/>
              <a:gd name="connsiteX9" fmla="*/ 248715 w 7760324"/>
              <a:gd name="connsiteY9" fmla="*/ 5048740 h 6434340"/>
              <a:gd name="connsiteX10" fmla="*/ 0 w 7760324"/>
              <a:gd name="connsiteY10" fmla="*/ 4799696 h 64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60324" h="6434340">
                <a:moveTo>
                  <a:pt x="0" y="0"/>
                </a:moveTo>
                <a:lnTo>
                  <a:pt x="7193558" y="0"/>
                </a:lnTo>
                <a:lnTo>
                  <a:pt x="7270378" y="141666"/>
                </a:lnTo>
                <a:cubicBezTo>
                  <a:pt x="7374759" y="354823"/>
                  <a:pt x="7479140" y="567979"/>
                  <a:pt x="7477890" y="744772"/>
                </a:cubicBezTo>
                <a:cubicBezTo>
                  <a:pt x="7860620" y="1526346"/>
                  <a:pt x="7854369" y="2410310"/>
                  <a:pt x="7459137" y="3396664"/>
                </a:cubicBezTo>
                <a:cubicBezTo>
                  <a:pt x="7063906" y="4383018"/>
                  <a:pt x="6458662" y="5119852"/>
                  <a:pt x="5749038" y="5643529"/>
                </a:cubicBezTo>
                <a:cubicBezTo>
                  <a:pt x="5571320" y="5818646"/>
                  <a:pt x="5358807" y="5922711"/>
                  <a:pt x="5004621" y="6096153"/>
                </a:cubicBezTo>
                <a:cubicBezTo>
                  <a:pt x="4508758" y="6338972"/>
                  <a:pt x="3978103" y="6510739"/>
                  <a:pt x="3484742" y="6399972"/>
                </a:cubicBezTo>
                <a:cubicBezTo>
                  <a:pt x="2955337" y="6394946"/>
                  <a:pt x="2250713" y="6211452"/>
                  <a:pt x="1300034" y="5884178"/>
                </a:cubicBezTo>
                <a:cubicBezTo>
                  <a:pt x="904856" y="5615219"/>
                  <a:pt x="554416" y="5336740"/>
                  <a:pt x="248715" y="5048740"/>
                </a:cubicBezTo>
                <a:lnTo>
                  <a:pt x="0" y="4799696"/>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9E21BA66-ABC5-6570-4414-C36B302EF30B}"/>
              </a:ext>
            </a:extLst>
          </p:cNvPr>
          <p:cNvSpPr>
            <a:spLocks noGrp="1"/>
          </p:cNvSpPr>
          <p:nvPr>
            <p:ph type="title"/>
          </p:nvPr>
        </p:nvSpPr>
        <p:spPr>
          <a:xfrm>
            <a:off x="720000" y="720000"/>
            <a:ext cx="5015638" cy="3136192"/>
          </a:xfrm>
        </p:spPr>
        <p:txBody>
          <a:bodyPr vert="horz" wrap="square" lIns="0" tIns="0" rIns="0" bIns="0" rtlCol="0" anchor="ctr" anchorCtr="0">
            <a:normAutofit/>
          </a:bodyPr>
          <a:lstStyle/>
          <a:p>
            <a:pPr algn="ctr">
              <a:lnSpc>
                <a:spcPct val="100000"/>
              </a:lnSpc>
            </a:pPr>
            <a:r>
              <a:rPr lang="en-US" sz="5600" spc="-100"/>
              <a:t>Fin</a:t>
            </a:r>
          </a:p>
        </p:txBody>
      </p:sp>
      <p:grpSp>
        <p:nvGrpSpPr>
          <p:cNvPr id="33" name="Group 19">
            <a:extLst>
              <a:ext uri="{FF2B5EF4-FFF2-40B4-BE49-F238E27FC236}">
                <a16:creationId xmlns:a16="http://schemas.microsoft.com/office/drawing/2014/main" id="{58CE1DD1-65E2-46E3-8E5D-3D9551ADC0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063" y="1460855"/>
            <a:ext cx="4904299" cy="5511445"/>
            <a:chOff x="6435063" y="1460855"/>
            <a:chExt cx="4904299" cy="5511445"/>
          </a:xfrm>
        </p:grpSpPr>
        <p:sp>
          <p:nvSpPr>
            <p:cNvPr id="21" name="Freeform 79">
              <a:extLst>
                <a:ext uri="{FF2B5EF4-FFF2-40B4-BE49-F238E27FC236}">
                  <a16:creationId xmlns:a16="http://schemas.microsoft.com/office/drawing/2014/main" id="{BA46EBEE-EDAC-420B-8980-1CC96D332A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671651" y="5894855"/>
              <a:ext cx="667711" cy="1077445"/>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2" name="Freeform 80">
              <a:extLst>
                <a:ext uri="{FF2B5EF4-FFF2-40B4-BE49-F238E27FC236}">
                  <a16:creationId xmlns:a16="http://schemas.microsoft.com/office/drawing/2014/main" id="{77940BD3-2762-48F7-9EED-0890C00B1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35063" y="3856192"/>
              <a:ext cx="895341" cy="460318"/>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2">
              <a:extLst>
                <a:ext uri="{FF2B5EF4-FFF2-40B4-BE49-F238E27FC236}">
                  <a16:creationId xmlns:a16="http://schemas.microsoft.com/office/drawing/2014/main" id="{9A8D39D2-38DC-4485-99D4-ED78E3436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755114" y="1460855"/>
              <a:ext cx="500784" cy="910515"/>
            </a:xfrm>
            <a:custGeom>
              <a:avLst/>
              <a:gdLst>
                <a:gd name="T0" fmla="*/ 3 w 37"/>
                <a:gd name="T1" fmla="*/ 28 h 67"/>
                <a:gd name="T2" fmla="*/ 4 w 37"/>
                <a:gd name="T3" fmla="*/ 19 h 67"/>
                <a:gd name="T4" fmla="*/ 5 w 37"/>
                <a:gd name="T5" fmla="*/ 12 h 67"/>
                <a:gd name="T6" fmla="*/ 13 w 37"/>
                <a:gd name="T7" fmla="*/ 1 h 67"/>
                <a:gd name="T8" fmla="*/ 25 w 37"/>
                <a:gd name="T9" fmla="*/ 1 h 67"/>
                <a:gd name="T10" fmla="*/ 35 w 37"/>
                <a:gd name="T11" fmla="*/ 7 h 67"/>
                <a:gd name="T12" fmla="*/ 33 w 37"/>
                <a:gd name="T13" fmla="*/ 47 h 67"/>
                <a:gd name="T14" fmla="*/ 24 w 37"/>
                <a:gd name="T15" fmla="*/ 65 h 67"/>
                <a:gd name="T16" fmla="*/ 13 w 37"/>
                <a:gd name="T17" fmla="*/ 66 h 67"/>
                <a:gd name="T18" fmla="*/ 2 w 37"/>
                <a:gd name="T19" fmla="*/ 60 h 67"/>
                <a:gd name="T20" fmla="*/ 1 w 37"/>
                <a:gd name="T21" fmla="*/ 48 h 67"/>
                <a:gd name="T22" fmla="*/ 3 w 37"/>
                <a:gd name="T23" fmla="*/ 2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67">
                  <a:moveTo>
                    <a:pt x="3" y="28"/>
                  </a:moveTo>
                  <a:cubicBezTo>
                    <a:pt x="3" y="25"/>
                    <a:pt x="4" y="20"/>
                    <a:pt x="4" y="19"/>
                  </a:cubicBezTo>
                  <a:cubicBezTo>
                    <a:pt x="5" y="12"/>
                    <a:pt x="5" y="12"/>
                    <a:pt x="5" y="12"/>
                  </a:cubicBezTo>
                  <a:cubicBezTo>
                    <a:pt x="7" y="6"/>
                    <a:pt x="10" y="3"/>
                    <a:pt x="13" y="1"/>
                  </a:cubicBezTo>
                  <a:cubicBezTo>
                    <a:pt x="16" y="0"/>
                    <a:pt x="20" y="0"/>
                    <a:pt x="25" y="1"/>
                  </a:cubicBezTo>
                  <a:cubicBezTo>
                    <a:pt x="30" y="2"/>
                    <a:pt x="34" y="4"/>
                    <a:pt x="35" y="7"/>
                  </a:cubicBezTo>
                  <a:cubicBezTo>
                    <a:pt x="37" y="11"/>
                    <a:pt x="33" y="43"/>
                    <a:pt x="33" y="47"/>
                  </a:cubicBezTo>
                  <a:cubicBezTo>
                    <a:pt x="32" y="57"/>
                    <a:pt x="30" y="63"/>
                    <a:pt x="24" y="65"/>
                  </a:cubicBezTo>
                  <a:cubicBezTo>
                    <a:pt x="21" y="67"/>
                    <a:pt x="17" y="67"/>
                    <a:pt x="13" y="66"/>
                  </a:cubicBezTo>
                  <a:cubicBezTo>
                    <a:pt x="8" y="66"/>
                    <a:pt x="4" y="64"/>
                    <a:pt x="2" y="60"/>
                  </a:cubicBezTo>
                  <a:cubicBezTo>
                    <a:pt x="1" y="57"/>
                    <a:pt x="0" y="53"/>
                    <a:pt x="1" y="48"/>
                  </a:cubicBezTo>
                  <a:cubicBezTo>
                    <a:pt x="1" y="48"/>
                    <a:pt x="3" y="30"/>
                    <a:pt x="3" y="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3">
              <a:extLst>
                <a:ext uri="{FF2B5EF4-FFF2-40B4-BE49-F238E27FC236}">
                  <a16:creationId xmlns:a16="http://schemas.microsoft.com/office/drawing/2014/main" id="{6D44268A-9D5E-4A1A-B4F8-95251A18AC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63820" y="1482445"/>
              <a:ext cx="515958" cy="910515"/>
            </a:xfrm>
            <a:custGeom>
              <a:avLst/>
              <a:gdLst>
                <a:gd name="T0" fmla="*/ 36 w 38"/>
                <a:gd name="T1" fmla="*/ 58 h 67"/>
                <a:gd name="T2" fmla="*/ 33 w 38"/>
                <a:gd name="T3" fmla="*/ 63 h 67"/>
                <a:gd name="T4" fmla="*/ 27 w 38"/>
                <a:gd name="T5" fmla="*/ 65 h 67"/>
                <a:gd name="T6" fmla="*/ 24 w 38"/>
                <a:gd name="T7" fmla="*/ 66 h 67"/>
                <a:gd name="T8" fmla="*/ 16 w 38"/>
                <a:gd name="T9" fmla="*/ 65 h 67"/>
                <a:gd name="T10" fmla="*/ 9 w 38"/>
                <a:gd name="T11" fmla="*/ 59 h 67"/>
                <a:gd name="T12" fmla="*/ 6 w 38"/>
                <a:gd name="T13" fmla="*/ 48 h 67"/>
                <a:gd name="T14" fmla="*/ 5 w 38"/>
                <a:gd name="T15" fmla="*/ 37 h 67"/>
                <a:gd name="T16" fmla="*/ 2 w 38"/>
                <a:gd name="T17" fmla="*/ 22 h 67"/>
                <a:gd name="T18" fmla="*/ 1 w 38"/>
                <a:gd name="T19" fmla="*/ 9 h 67"/>
                <a:gd name="T20" fmla="*/ 13 w 38"/>
                <a:gd name="T21" fmla="*/ 1 h 67"/>
                <a:gd name="T22" fmla="*/ 23 w 38"/>
                <a:gd name="T23" fmla="*/ 2 h 67"/>
                <a:gd name="T24" fmla="*/ 28 w 38"/>
                <a:gd name="T25" fmla="*/ 6 h 67"/>
                <a:gd name="T26" fmla="*/ 32 w 38"/>
                <a:gd name="T27" fmla="*/ 14 h 67"/>
                <a:gd name="T28" fmla="*/ 37 w 38"/>
                <a:gd name="T29" fmla="*/ 46 h 67"/>
                <a:gd name="T30" fmla="*/ 36 w 38"/>
                <a:gd name="T31" fmla="*/ 5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67">
                  <a:moveTo>
                    <a:pt x="36" y="58"/>
                  </a:moveTo>
                  <a:cubicBezTo>
                    <a:pt x="35" y="60"/>
                    <a:pt x="34" y="62"/>
                    <a:pt x="33" y="63"/>
                  </a:cubicBezTo>
                  <a:cubicBezTo>
                    <a:pt x="31" y="64"/>
                    <a:pt x="29" y="64"/>
                    <a:pt x="27" y="65"/>
                  </a:cubicBezTo>
                  <a:cubicBezTo>
                    <a:pt x="26" y="65"/>
                    <a:pt x="25" y="66"/>
                    <a:pt x="24" y="66"/>
                  </a:cubicBezTo>
                  <a:cubicBezTo>
                    <a:pt x="21" y="67"/>
                    <a:pt x="18" y="67"/>
                    <a:pt x="16" y="65"/>
                  </a:cubicBezTo>
                  <a:cubicBezTo>
                    <a:pt x="13" y="64"/>
                    <a:pt x="11" y="62"/>
                    <a:pt x="9" y="59"/>
                  </a:cubicBezTo>
                  <a:cubicBezTo>
                    <a:pt x="7" y="56"/>
                    <a:pt x="6" y="52"/>
                    <a:pt x="6" y="48"/>
                  </a:cubicBezTo>
                  <a:cubicBezTo>
                    <a:pt x="5" y="37"/>
                    <a:pt x="5" y="37"/>
                    <a:pt x="5" y="37"/>
                  </a:cubicBezTo>
                  <a:cubicBezTo>
                    <a:pt x="2" y="22"/>
                    <a:pt x="2" y="22"/>
                    <a:pt x="2" y="22"/>
                  </a:cubicBezTo>
                  <a:cubicBezTo>
                    <a:pt x="0" y="16"/>
                    <a:pt x="0" y="12"/>
                    <a:pt x="1" y="9"/>
                  </a:cubicBezTo>
                  <a:cubicBezTo>
                    <a:pt x="3" y="5"/>
                    <a:pt x="7" y="1"/>
                    <a:pt x="13" y="1"/>
                  </a:cubicBezTo>
                  <a:cubicBezTo>
                    <a:pt x="18" y="0"/>
                    <a:pt x="21" y="2"/>
                    <a:pt x="23" y="2"/>
                  </a:cubicBezTo>
                  <a:cubicBezTo>
                    <a:pt x="25" y="3"/>
                    <a:pt x="26" y="4"/>
                    <a:pt x="28" y="6"/>
                  </a:cubicBezTo>
                  <a:cubicBezTo>
                    <a:pt x="29" y="8"/>
                    <a:pt x="30" y="10"/>
                    <a:pt x="32" y="14"/>
                  </a:cubicBezTo>
                  <a:cubicBezTo>
                    <a:pt x="33" y="18"/>
                    <a:pt x="37" y="46"/>
                    <a:pt x="37" y="46"/>
                  </a:cubicBezTo>
                  <a:cubicBezTo>
                    <a:pt x="38" y="52"/>
                    <a:pt x="37" y="56"/>
                    <a:pt x="36" y="5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5" name="Freeform 84">
              <a:extLst>
                <a:ext uri="{FF2B5EF4-FFF2-40B4-BE49-F238E27FC236}">
                  <a16:creationId xmlns:a16="http://schemas.microsoft.com/office/drawing/2014/main" id="{F0E273A2-7C37-438A-A4F5-7864B2DD2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85417" y="5361771"/>
              <a:ext cx="773940" cy="814407"/>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5">
              <a:extLst>
                <a:ext uri="{FF2B5EF4-FFF2-40B4-BE49-F238E27FC236}">
                  <a16:creationId xmlns:a16="http://schemas.microsoft.com/office/drawing/2014/main" id="{9C5A859B-CCA2-4744-9DFE-B734A9AEE4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79512" y="5973150"/>
              <a:ext cx="485608" cy="885225"/>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7" name="Freeform 87">
              <a:extLst>
                <a:ext uri="{FF2B5EF4-FFF2-40B4-BE49-F238E27FC236}">
                  <a16:creationId xmlns:a16="http://schemas.microsoft.com/office/drawing/2014/main" id="{F941723D-F68C-46C9-9763-281E9A4D23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32755" y="2056731"/>
              <a:ext cx="748646" cy="804290"/>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3" name="Titre 1">
            <a:extLst>
              <a:ext uri="{FF2B5EF4-FFF2-40B4-BE49-F238E27FC236}">
                <a16:creationId xmlns:a16="http://schemas.microsoft.com/office/drawing/2014/main" id="{B4895D14-5EA1-160D-559D-B54514A5F409}"/>
              </a:ext>
            </a:extLst>
          </p:cNvPr>
          <p:cNvSpPr txBox="1">
            <a:spLocks/>
          </p:cNvSpPr>
          <p:nvPr/>
        </p:nvSpPr>
        <p:spPr>
          <a:xfrm>
            <a:off x="8364537" y="2636838"/>
            <a:ext cx="3107463" cy="3132137"/>
          </a:xfrm>
          <a:prstGeom prst="rect">
            <a:avLst/>
          </a:prstGeom>
        </p:spPr>
        <p:txBody>
          <a:bodyPr vert="horz" lIns="0" tIns="0" rIns="0" bIns="0" rtlCol="0" anchor="ctr" anchorCtr="0">
            <a:normAutofit/>
          </a:bodyPr>
          <a:lst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a:lstStyle>
          <a:p>
            <a:pPr algn="ctr">
              <a:lnSpc>
                <a:spcPct val="120000"/>
              </a:lnSpc>
              <a:spcBef>
                <a:spcPts val="1000"/>
              </a:spcBef>
              <a:buClr>
                <a:schemeClr val="accent4"/>
              </a:buClr>
            </a:pPr>
            <a:r>
              <a:rPr lang="en-US" sz="2800" spc="20">
                <a:solidFill>
                  <a:schemeClr val="tx2">
                    <a:lumMod val="90000"/>
                  </a:schemeClr>
                </a:solidFill>
                <a:latin typeface="+mn-lt"/>
                <a:ea typeface="+mn-ea"/>
                <a:cs typeface="+mn-cs"/>
              </a:rPr>
              <a:t>Annexes </a:t>
            </a:r>
            <a:r>
              <a:rPr lang="en-US" sz="2800" spc="20">
                <a:solidFill>
                  <a:schemeClr val="tx2">
                    <a:lumMod val="90000"/>
                  </a:schemeClr>
                </a:solidFill>
                <a:latin typeface="+mn-lt"/>
                <a:ea typeface="+mn-ea"/>
                <a:cs typeface="+mn-cs"/>
                <a:sym typeface="Wingdings" panose="05000000000000000000" pitchFamily="2" charset="2"/>
              </a:rPr>
              <a:t></a:t>
            </a:r>
            <a:endParaRPr lang="en-US" sz="2800" spc="20">
              <a:solidFill>
                <a:schemeClr val="tx2">
                  <a:lumMod val="90000"/>
                </a:schemeClr>
              </a:solidFill>
              <a:latin typeface="+mn-lt"/>
              <a:ea typeface="+mn-ea"/>
              <a:cs typeface="+mn-cs"/>
            </a:endParaRPr>
          </a:p>
        </p:txBody>
      </p:sp>
      <p:sp>
        <p:nvSpPr>
          <p:cNvPr id="4" name="Espace réservé du pied de page 3">
            <a:extLst>
              <a:ext uri="{FF2B5EF4-FFF2-40B4-BE49-F238E27FC236}">
                <a16:creationId xmlns:a16="http://schemas.microsoft.com/office/drawing/2014/main" id="{468CC3CC-156F-0A5F-0062-393C7F9E7D04}"/>
              </a:ext>
            </a:extLst>
          </p:cNvPr>
          <p:cNvSpPr>
            <a:spLocks noGrp="1"/>
          </p:cNvSpPr>
          <p:nvPr>
            <p:ph type="ftr" sz="quarter" idx="11"/>
          </p:nvPr>
        </p:nvSpPr>
        <p:spPr>
          <a:xfrm>
            <a:off x="4548188" y="6138000"/>
            <a:ext cx="5003800" cy="720000"/>
          </a:xfrm>
        </p:spPr>
        <p:txBody>
          <a:bodyPr vert="horz" lIns="0" tIns="180000" rIns="0" bIns="180000" rtlCol="0" anchor="ctr">
            <a:normAutofit/>
          </a:bodyPr>
          <a:lstStyle/>
          <a:p>
            <a:pPr algn="l" defTabSz="457200">
              <a:spcAft>
                <a:spcPts val="600"/>
              </a:spcAft>
            </a:pPr>
            <a:r>
              <a:rPr lang="en-US"/>
              <a:t>Léo ALIX</a:t>
            </a:r>
          </a:p>
        </p:txBody>
      </p:sp>
      <p:sp>
        <p:nvSpPr>
          <p:cNvPr id="5" name="Espace réservé du numéro de diapositive 4">
            <a:extLst>
              <a:ext uri="{FF2B5EF4-FFF2-40B4-BE49-F238E27FC236}">
                <a16:creationId xmlns:a16="http://schemas.microsoft.com/office/drawing/2014/main" id="{0267F884-4349-00B8-4E8E-B3E7A5F45610}"/>
              </a:ext>
            </a:extLst>
          </p:cNvPr>
          <p:cNvSpPr>
            <a:spLocks noGrp="1"/>
          </p:cNvSpPr>
          <p:nvPr>
            <p:ph type="sldNum" sz="quarter" idx="12"/>
          </p:nvPr>
        </p:nvSpPr>
        <p:spPr>
          <a:xfrm>
            <a:off x="10272713" y="6138000"/>
            <a:ext cx="1187449" cy="720000"/>
          </a:xfrm>
        </p:spPr>
        <p:txBody>
          <a:bodyPr vert="horz" lIns="0" tIns="180000" rIns="0" bIns="180000" rtlCol="0" anchor="ctr">
            <a:normAutofit/>
          </a:bodyPr>
          <a:lstStyle/>
          <a:p>
            <a:pPr defTabSz="457200">
              <a:spcAft>
                <a:spcPts val="600"/>
              </a:spcAft>
            </a:pPr>
            <a:fld id="{1621B6DD-29C1-4FEA-923F-71EA1347694C}" type="slidenum">
              <a:rPr lang="en-US" smtClean="0"/>
              <a:pPr defTabSz="457200">
                <a:spcAft>
                  <a:spcPts val="600"/>
                </a:spcAft>
              </a:pPr>
              <a:t>23</a:t>
            </a:fld>
            <a:endParaRPr lang="en-US"/>
          </a:p>
        </p:txBody>
      </p:sp>
    </p:spTree>
    <p:extLst>
      <p:ext uri="{BB962C8B-B14F-4D97-AF65-F5344CB8AC3E}">
        <p14:creationId xmlns:p14="http://schemas.microsoft.com/office/powerpoint/2010/main" val="4005304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10AA78-2BE8-17E3-D5EC-84D1D5A8040F}"/>
              </a:ext>
            </a:extLst>
          </p:cNvPr>
          <p:cNvSpPr>
            <a:spLocks noGrp="1"/>
          </p:cNvSpPr>
          <p:nvPr>
            <p:ph type="title"/>
          </p:nvPr>
        </p:nvSpPr>
        <p:spPr>
          <a:xfrm>
            <a:off x="720000" y="619200"/>
            <a:ext cx="4991961" cy="1477328"/>
          </a:xfrm>
        </p:spPr>
        <p:txBody>
          <a:bodyPr wrap="square" anchor="ctr">
            <a:normAutofit/>
          </a:bodyPr>
          <a:lstStyle/>
          <a:p>
            <a:r>
              <a:rPr lang="fr-FR" sz="3200" dirty="0"/>
              <a:t>ANNEXE 1.1 :</a:t>
            </a:r>
            <a:br>
              <a:rPr lang="fr-FR" sz="3200" dirty="0"/>
            </a:br>
            <a:r>
              <a:rPr lang="fr-FR" sz="3200" dirty="0"/>
              <a:t>Diffusion d’un Vlan sur Switch CISCO</a:t>
            </a:r>
          </a:p>
        </p:txBody>
      </p:sp>
      <p:sp>
        <p:nvSpPr>
          <p:cNvPr id="3" name="Espace réservé du contenu 2">
            <a:extLst>
              <a:ext uri="{FF2B5EF4-FFF2-40B4-BE49-F238E27FC236}">
                <a16:creationId xmlns:a16="http://schemas.microsoft.com/office/drawing/2014/main" id="{62C3C71D-DDEC-9E8E-910A-1C3F22200C97}"/>
              </a:ext>
            </a:extLst>
          </p:cNvPr>
          <p:cNvSpPr>
            <a:spLocks noGrp="1"/>
          </p:cNvSpPr>
          <p:nvPr>
            <p:ph idx="1"/>
          </p:nvPr>
        </p:nvSpPr>
        <p:spPr>
          <a:xfrm>
            <a:off x="720000" y="2541600"/>
            <a:ext cx="4991962" cy="3216273"/>
          </a:xfrm>
        </p:spPr>
        <p:txBody>
          <a:bodyPr>
            <a:normAutofit/>
          </a:bodyPr>
          <a:lstStyle/>
          <a:p>
            <a:pPr marL="0" indent="0">
              <a:buClr>
                <a:srgbClr val="FF0000"/>
              </a:buClr>
              <a:buSzPct val="150000"/>
              <a:buNone/>
            </a:pPr>
            <a:r>
              <a:rPr lang="fr-FR" dirty="0"/>
              <a:t>1. Annoncer les VLANs :</a:t>
            </a:r>
          </a:p>
          <a:p>
            <a:pPr marL="0" indent="0">
              <a:buClr>
                <a:srgbClr val="FF0000"/>
              </a:buClr>
              <a:buSzPct val="150000"/>
              <a:buNone/>
            </a:pPr>
            <a:endParaRPr lang="fr-FR" dirty="0"/>
          </a:p>
          <a:p>
            <a:pPr>
              <a:buClr>
                <a:srgbClr val="FF0000"/>
              </a:buClr>
              <a:buSzPct val="150000"/>
              <a:buFont typeface="Wingdings" panose="05000000000000000000" pitchFamily="2" charset="2"/>
              <a:buChar char="Ø"/>
            </a:pPr>
            <a:r>
              <a:rPr lang="fr-FR" dirty="0"/>
              <a:t>Ce branché sur le port console du switch .</a:t>
            </a:r>
          </a:p>
          <a:p>
            <a:pPr>
              <a:buClr>
                <a:srgbClr val="FF0000"/>
              </a:buClr>
              <a:buSzPct val="150000"/>
              <a:buFont typeface="Wingdings" panose="05000000000000000000" pitchFamily="2" charset="2"/>
              <a:buChar char="Ø"/>
            </a:pPr>
            <a:r>
              <a:rPr lang="fr-FR" dirty="0"/>
              <a:t>En mode configuration sur le switch : </a:t>
            </a:r>
            <a:r>
              <a:rPr lang="fr-FR" b="1" dirty="0"/>
              <a:t>enable</a:t>
            </a:r>
            <a:r>
              <a:rPr lang="fr-FR" dirty="0"/>
              <a:t> </a:t>
            </a:r>
          </a:p>
          <a:p>
            <a:pPr>
              <a:buClr>
                <a:srgbClr val="FF0000"/>
              </a:buClr>
              <a:buSzPct val="150000"/>
              <a:buFont typeface="Wingdings" panose="05000000000000000000" pitchFamily="2" charset="2"/>
              <a:buChar char="Ø"/>
            </a:pPr>
            <a:endParaRPr lang="fr-FR" dirty="0"/>
          </a:p>
        </p:txBody>
      </p:sp>
      <p:pic>
        <p:nvPicPr>
          <p:cNvPr id="7" name="Image 6">
            <a:extLst>
              <a:ext uri="{FF2B5EF4-FFF2-40B4-BE49-F238E27FC236}">
                <a16:creationId xmlns:a16="http://schemas.microsoft.com/office/drawing/2014/main" id="{9AE58EBD-F13F-9F36-8FE0-ECF18010551D}"/>
              </a:ext>
            </a:extLst>
          </p:cNvPr>
          <p:cNvPicPr>
            <a:picLocks noChangeAspect="1"/>
          </p:cNvPicPr>
          <p:nvPr/>
        </p:nvPicPr>
        <p:blipFill rotWithShape="1">
          <a:blip r:embed="rId2"/>
          <a:srcRect r="64921" b="1"/>
          <a:stretch/>
        </p:blipFill>
        <p:spPr>
          <a:xfrm>
            <a:off x="6623630" y="720000"/>
            <a:ext cx="4656589" cy="5409338"/>
          </a:xfrm>
          <a:custGeom>
            <a:avLst/>
            <a:gdLst/>
            <a:ahLst/>
            <a:cxnLst/>
            <a:rect l="l" t="t" r="r" b="b"/>
            <a:pathLst>
              <a:path w="5014800" h="5409338">
                <a:moveTo>
                  <a:pt x="0" y="0"/>
                </a:moveTo>
                <a:lnTo>
                  <a:pt x="5014800" y="0"/>
                </a:lnTo>
                <a:lnTo>
                  <a:pt x="5014800" y="5409338"/>
                </a:lnTo>
                <a:lnTo>
                  <a:pt x="0" y="5409338"/>
                </a:lnTo>
                <a:close/>
              </a:path>
            </a:pathLst>
          </a:custGeom>
        </p:spPr>
      </p:pic>
      <p:sp>
        <p:nvSpPr>
          <p:cNvPr id="4" name="Espace réservé du pied de page 3">
            <a:extLst>
              <a:ext uri="{FF2B5EF4-FFF2-40B4-BE49-F238E27FC236}">
                <a16:creationId xmlns:a16="http://schemas.microsoft.com/office/drawing/2014/main" id="{8D16BB69-9862-9F57-99B3-39C9298B7C6F}"/>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BF5383A4-1A25-AA82-8AA7-717205DD96CF}"/>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24</a:t>
            </a:fld>
            <a:endParaRPr lang="en-US"/>
          </a:p>
        </p:txBody>
      </p:sp>
    </p:spTree>
    <p:extLst>
      <p:ext uri="{BB962C8B-B14F-4D97-AF65-F5344CB8AC3E}">
        <p14:creationId xmlns:p14="http://schemas.microsoft.com/office/powerpoint/2010/main" val="3235838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19D8FB3-DC82-4F23-93E9-2D2E26F22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E054836-96E4-4E15-9E6C-1AE7ED17F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descr="Une image contenant texte, capture d’écran, Police, conception&#10;&#10;Description générée automatiquement">
            <a:extLst>
              <a:ext uri="{FF2B5EF4-FFF2-40B4-BE49-F238E27FC236}">
                <a16:creationId xmlns:a16="http://schemas.microsoft.com/office/drawing/2014/main" id="{9015B0A5-88E5-16E1-8793-222E628868DD}"/>
              </a:ext>
            </a:extLst>
          </p:cNvPr>
          <p:cNvPicPr>
            <a:picLocks noChangeAspect="1"/>
          </p:cNvPicPr>
          <p:nvPr/>
        </p:nvPicPr>
        <p:blipFill rotWithShape="1">
          <a:blip r:embed="rId2"/>
          <a:srcRect r="52439" b="1"/>
          <a:stretch/>
        </p:blipFill>
        <p:spPr>
          <a:xfrm>
            <a:off x="899109" y="720000"/>
            <a:ext cx="4656582" cy="5409338"/>
          </a:xfrm>
          <a:custGeom>
            <a:avLst/>
            <a:gdLst/>
            <a:ahLst/>
            <a:cxnLst/>
            <a:rect l="l" t="t" r="r" b="b"/>
            <a:pathLst>
              <a:path w="5014800" h="5409338">
                <a:moveTo>
                  <a:pt x="0" y="0"/>
                </a:moveTo>
                <a:lnTo>
                  <a:pt x="5014800" y="0"/>
                </a:lnTo>
                <a:lnTo>
                  <a:pt x="5014800" y="5409338"/>
                </a:lnTo>
                <a:lnTo>
                  <a:pt x="0" y="5409338"/>
                </a:lnTo>
                <a:close/>
              </a:path>
            </a:pathLst>
          </a:custGeom>
        </p:spPr>
      </p:pic>
      <p:sp>
        <p:nvSpPr>
          <p:cNvPr id="3" name="Espace réservé du contenu 2">
            <a:extLst>
              <a:ext uri="{FF2B5EF4-FFF2-40B4-BE49-F238E27FC236}">
                <a16:creationId xmlns:a16="http://schemas.microsoft.com/office/drawing/2014/main" id="{62C3C71D-DDEC-9E8E-910A-1C3F22200C97}"/>
              </a:ext>
            </a:extLst>
          </p:cNvPr>
          <p:cNvSpPr>
            <a:spLocks noGrp="1"/>
          </p:cNvSpPr>
          <p:nvPr>
            <p:ph idx="1"/>
          </p:nvPr>
        </p:nvSpPr>
        <p:spPr>
          <a:xfrm>
            <a:off x="6480038" y="1357864"/>
            <a:ext cx="4991962" cy="3216273"/>
          </a:xfrm>
        </p:spPr>
        <p:txBody>
          <a:bodyPr>
            <a:normAutofit fontScale="85000" lnSpcReduction="20000"/>
          </a:bodyPr>
          <a:lstStyle/>
          <a:p>
            <a:pPr marL="0" indent="0">
              <a:buClr>
                <a:srgbClr val="FF0000"/>
              </a:buClr>
              <a:buSzPct val="150000"/>
              <a:buNone/>
            </a:pPr>
            <a:r>
              <a:rPr lang="fr-FR" dirty="0"/>
              <a:t>2. Attribution des VLANs aux ports :</a:t>
            </a:r>
          </a:p>
          <a:p>
            <a:pPr marL="0" indent="0">
              <a:buClr>
                <a:srgbClr val="FF0000"/>
              </a:buClr>
              <a:buSzPct val="150000"/>
              <a:buNone/>
            </a:pPr>
            <a:endParaRPr lang="fr-FR" dirty="0"/>
          </a:p>
          <a:p>
            <a:pPr>
              <a:buClr>
                <a:srgbClr val="FF0000"/>
              </a:buClr>
              <a:buSzPct val="150000"/>
              <a:buFont typeface="Wingdings" panose="05000000000000000000" pitchFamily="2" charset="2"/>
              <a:buChar char="Ø"/>
            </a:pPr>
            <a:r>
              <a:rPr lang="fr-FR" b="0" i="0" dirty="0">
                <a:effectLst/>
                <a:latin typeface="Söhne"/>
              </a:rPr>
              <a:t>Configurations </a:t>
            </a:r>
            <a:r>
              <a:rPr lang="fr-FR" dirty="0">
                <a:latin typeface="Söhne"/>
              </a:rPr>
              <a:t>d</a:t>
            </a:r>
            <a:r>
              <a:rPr lang="fr-FR" b="0" i="0" dirty="0">
                <a:effectLst/>
                <a:latin typeface="Söhne"/>
              </a:rPr>
              <a:t>es </a:t>
            </a:r>
            <a:r>
              <a:rPr lang="fr-FR" dirty="0">
                <a:latin typeface="Söhne"/>
              </a:rPr>
              <a:t>VLANs</a:t>
            </a:r>
            <a:r>
              <a:rPr lang="fr-FR" b="0" i="0" dirty="0">
                <a:effectLst/>
                <a:latin typeface="Söhne"/>
              </a:rPr>
              <a:t> pour qu'ils s’appliquent à des </a:t>
            </a:r>
            <a:r>
              <a:rPr lang="fr-FR" dirty="0">
                <a:latin typeface="Söhne"/>
              </a:rPr>
              <a:t>ports</a:t>
            </a:r>
            <a:r>
              <a:rPr lang="fr-FR" b="0" i="0" dirty="0">
                <a:effectLst/>
                <a:latin typeface="Söhne"/>
              </a:rPr>
              <a:t> spécifiques .</a:t>
            </a:r>
          </a:p>
          <a:p>
            <a:pPr marL="0" indent="0">
              <a:buClr>
                <a:srgbClr val="FF0000"/>
              </a:buClr>
              <a:buSzPct val="150000"/>
              <a:buNone/>
            </a:pPr>
            <a:endParaRPr lang="fr-FR" b="0" i="0" dirty="0">
              <a:effectLst/>
              <a:latin typeface="Söhne"/>
            </a:endParaRPr>
          </a:p>
          <a:p>
            <a:pPr marL="0" indent="0" algn="l">
              <a:buNone/>
            </a:pPr>
            <a:r>
              <a:rPr lang="fr-FR" dirty="0"/>
              <a:t>3. Sauvegarde de la configuration :</a:t>
            </a:r>
          </a:p>
          <a:p>
            <a:pPr marL="0" indent="0" algn="l">
              <a:buNone/>
            </a:pPr>
            <a:endParaRPr lang="fr-FR" dirty="0"/>
          </a:p>
          <a:p>
            <a:pPr marL="0" indent="0">
              <a:buNone/>
            </a:pPr>
            <a:br>
              <a:rPr lang="fr-FR" b="0" i="0" dirty="0">
                <a:solidFill>
                  <a:srgbClr val="D1D5DB"/>
                </a:solidFill>
                <a:effectLst/>
                <a:latin typeface="Söhne"/>
              </a:rPr>
            </a:br>
            <a:endParaRPr lang="fr-FR" dirty="0"/>
          </a:p>
          <a:p>
            <a:pPr>
              <a:buClr>
                <a:srgbClr val="FF0000"/>
              </a:buClr>
              <a:buSzPct val="150000"/>
              <a:buFont typeface="Wingdings" panose="05000000000000000000" pitchFamily="2" charset="2"/>
              <a:buChar char="Ø"/>
            </a:pPr>
            <a:endParaRPr lang="fr-FR" dirty="0"/>
          </a:p>
        </p:txBody>
      </p:sp>
      <p:sp>
        <p:nvSpPr>
          <p:cNvPr id="4" name="Espace réservé du pied de page 3">
            <a:extLst>
              <a:ext uri="{FF2B5EF4-FFF2-40B4-BE49-F238E27FC236}">
                <a16:creationId xmlns:a16="http://schemas.microsoft.com/office/drawing/2014/main" id="{8D16BB69-9862-9F57-99B3-39C9298B7C6F}"/>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dirty="0"/>
              <a:t>Léo ALIX</a:t>
            </a:r>
          </a:p>
        </p:txBody>
      </p:sp>
      <p:sp>
        <p:nvSpPr>
          <p:cNvPr id="5" name="Espace réservé du numéro de diapositive 4">
            <a:extLst>
              <a:ext uri="{FF2B5EF4-FFF2-40B4-BE49-F238E27FC236}">
                <a16:creationId xmlns:a16="http://schemas.microsoft.com/office/drawing/2014/main" id="{BF5383A4-1A25-AA82-8AA7-717205DD96CF}"/>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25</a:t>
            </a:fld>
            <a:endParaRPr lang="en-US"/>
          </a:p>
        </p:txBody>
      </p:sp>
      <p:pic>
        <p:nvPicPr>
          <p:cNvPr id="12" name="Image 11">
            <a:extLst>
              <a:ext uri="{FF2B5EF4-FFF2-40B4-BE49-F238E27FC236}">
                <a16:creationId xmlns:a16="http://schemas.microsoft.com/office/drawing/2014/main" id="{DD7EB4D2-9FDA-2A67-2914-5CF1F32E013C}"/>
              </a:ext>
            </a:extLst>
          </p:cNvPr>
          <p:cNvPicPr>
            <a:picLocks noChangeAspect="1"/>
          </p:cNvPicPr>
          <p:nvPr/>
        </p:nvPicPr>
        <p:blipFill>
          <a:blip r:embed="rId3"/>
          <a:stretch>
            <a:fillRect/>
          </a:stretch>
        </p:blipFill>
        <p:spPr>
          <a:xfrm>
            <a:off x="6480038" y="4049270"/>
            <a:ext cx="4486901" cy="781159"/>
          </a:xfrm>
          <a:prstGeom prst="rect">
            <a:avLst/>
          </a:prstGeom>
        </p:spPr>
      </p:pic>
      <p:sp>
        <p:nvSpPr>
          <p:cNvPr id="6" name="ZoneTexte 5">
            <a:extLst>
              <a:ext uri="{FF2B5EF4-FFF2-40B4-BE49-F238E27FC236}">
                <a16:creationId xmlns:a16="http://schemas.microsoft.com/office/drawing/2014/main" id="{2CE1490A-A426-E147-3E5C-68B2DD3DA5D3}"/>
              </a:ext>
            </a:extLst>
          </p:cNvPr>
          <p:cNvSpPr txBox="1"/>
          <p:nvPr/>
        </p:nvSpPr>
        <p:spPr>
          <a:xfrm>
            <a:off x="6368311" y="720000"/>
            <a:ext cx="6094562" cy="369332"/>
          </a:xfrm>
          <a:prstGeom prst="rect">
            <a:avLst/>
          </a:prstGeom>
          <a:noFill/>
        </p:spPr>
        <p:txBody>
          <a:bodyPr wrap="square">
            <a:spAutoFit/>
          </a:bodyPr>
          <a:lstStyle/>
          <a:p>
            <a:r>
              <a:rPr lang="fr-FR" sz="1800" dirty="0"/>
              <a:t>ANNEXE 1.2 : Diffusion d’un Vlan sur Switch CISCO </a:t>
            </a:r>
            <a:endParaRPr lang="fr-FR" dirty="0"/>
          </a:p>
        </p:txBody>
      </p:sp>
    </p:spTree>
    <p:extLst>
      <p:ext uri="{BB962C8B-B14F-4D97-AF65-F5344CB8AC3E}">
        <p14:creationId xmlns:p14="http://schemas.microsoft.com/office/powerpoint/2010/main" val="110602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E10AA78-2BE8-17E3-D5EC-84D1D5A8040F}"/>
              </a:ext>
            </a:extLst>
          </p:cNvPr>
          <p:cNvSpPr>
            <a:spLocks noGrp="1"/>
          </p:cNvSpPr>
          <p:nvPr>
            <p:ph type="title"/>
          </p:nvPr>
        </p:nvSpPr>
        <p:spPr>
          <a:xfrm>
            <a:off x="6480000" y="619200"/>
            <a:ext cx="4991961" cy="1477328"/>
          </a:xfrm>
        </p:spPr>
        <p:txBody>
          <a:bodyPr wrap="square" anchor="ctr">
            <a:normAutofit/>
          </a:bodyPr>
          <a:lstStyle/>
          <a:p>
            <a:r>
              <a:rPr lang="fr-FR" sz="3200" dirty="0"/>
              <a:t>Activité 2.1 :</a:t>
            </a:r>
            <a:br>
              <a:rPr lang="fr-FR" sz="3200" dirty="0"/>
            </a:br>
            <a:r>
              <a:rPr lang="fr-FR" sz="3200" dirty="0"/>
              <a:t>Pi-</a:t>
            </a:r>
            <a:r>
              <a:rPr lang="fr-FR" sz="3200"/>
              <a:t>hole</a:t>
            </a:r>
            <a:r>
              <a:rPr lang="fr-FR" sz="3200" dirty="0"/>
              <a:t> , liste de blocage</a:t>
            </a:r>
          </a:p>
        </p:txBody>
      </p:sp>
      <p:pic>
        <p:nvPicPr>
          <p:cNvPr id="10" name="Image 9" descr="Une image contenant texte, Appareils électroniques, capture d’écran, logiciel&#10;&#10;Description générée automatiquement">
            <a:extLst>
              <a:ext uri="{FF2B5EF4-FFF2-40B4-BE49-F238E27FC236}">
                <a16:creationId xmlns:a16="http://schemas.microsoft.com/office/drawing/2014/main" id="{72A4360F-D52C-E5B0-6554-98C21C62382B}"/>
              </a:ext>
            </a:extLst>
          </p:cNvPr>
          <p:cNvPicPr>
            <a:picLocks noChangeAspect="1"/>
          </p:cNvPicPr>
          <p:nvPr/>
        </p:nvPicPr>
        <p:blipFill rotWithShape="1">
          <a:blip r:embed="rId2"/>
          <a:srcRect l="1861" r="30779" b="2"/>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3" name="Espace réservé du contenu 2">
            <a:extLst>
              <a:ext uri="{FF2B5EF4-FFF2-40B4-BE49-F238E27FC236}">
                <a16:creationId xmlns:a16="http://schemas.microsoft.com/office/drawing/2014/main" id="{62C3C71D-DDEC-9E8E-910A-1C3F22200C97}"/>
              </a:ext>
            </a:extLst>
          </p:cNvPr>
          <p:cNvSpPr>
            <a:spLocks noGrp="1"/>
          </p:cNvSpPr>
          <p:nvPr>
            <p:ph idx="1"/>
          </p:nvPr>
        </p:nvSpPr>
        <p:spPr>
          <a:xfrm>
            <a:off x="6480000" y="2541600"/>
            <a:ext cx="4991962" cy="3216273"/>
          </a:xfrm>
        </p:spPr>
        <p:txBody>
          <a:bodyPr>
            <a:normAutofit/>
          </a:bodyPr>
          <a:lstStyle/>
          <a:p>
            <a:pPr marL="0" indent="0">
              <a:buClr>
                <a:srgbClr val="FF0000"/>
              </a:buClr>
              <a:buSzPct val="150000"/>
              <a:buNone/>
            </a:pPr>
            <a:r>
              <a:rPr lang="fr-FR" dirty="0"/>
              <a:t>Étape 1 : Recherche des listes de blocage</a:t>
            </a:r>
          </a:p>
          <a:p>
            <a:pPr>
              <a:buClr>
                <a:srgbClr val="FF0000"/>
              </a:buClr>
              <a:buSzPct val="150000"/>
              <a:buFont typeface="Wingdings" panose="05000000000000000000" pitchFamily="2" charset="2"/>
              <a:buChar char="Ø"/>
            </a:pPr>
            <a:endParaRPr lang="fr-FR" dirty="0"/>
          </a:p>
          <a:p>
            <a:pPr>
              <a:buClr>
                <a:srgbClr val="FF0000"/>
              </a:buClr>
              <a:buSzPct val="150000"/>
              <a:buFont typeface="Wingdings" panose="05000000000000000000" pitchFamily="2" charset="2"/>
              <a:buChar char="Ø"/>
            </a:pPr>
            <a:r>
              <a:rPr lang="fr-FR" dirty="0"/>
              <a:t>Récupéré des listes de blocages</a:t>
            </a:r>
          </a:p>
          <a:p>
            <a:pPr>
              <a:buClr>
                <a:srgbClr val="FF0000"/>
              </a:buClr>
              <a:buSzPct val="150000"/>
              <a:buFont typeface="Wingdings" panose="05000000000000000000" pitchFamily="2" charset="2"/>
              <a:buChar char="Ø"/>
            </a:pPr>
            <a:r>
              <a:rPr lang="fr-FR" dirty="0"/>
              <a:t>Exemple : </a:t>
            </a:r>
            <a:r>
              <a:rPr lang="fr-FR" i="1" dirty="0">
                <a:hlinkClick r:id="rId3"/>
              </a:rPr>
              <a:t>https://firebog.net</a:t>
            </a:r>
            <a:endParaRPr lang="fr-FR" i="1" dirty="0"/>
          </a:p>
          <a:p>
            <a:pPr>
              <a:buClr>
                <a:srgbClr val="FF0000"/>
              </a:buClr>
              <a:buSzPct val="150000"/>
              <a:buFont typeface="Wingdings" panose="05000000000000000000" pitchFamily="2" charset="2"/>
              <a:buChar char="Ø"/>
            </a:pPr>
            <a:endParaRPr lang="fr-FR" i="1" dirty="0"/>
          </a:p>
        </p:txBody>
      </p:sp>
      <p:sp>
        <p:nvSpPr>
          <p:cNvPr id="4" name="Espace réservé du pied de page 3">
            <a:extLst>
              <a:ext uri="{FF2B5EF4-FFF2-40B4-BE49-F238E27FC236}">
                <a16:creationId xmlns:a16="http://schemas.microsoft.com/office/drawing/2014/main" id="{8D16BB69-9862-9F57-99B3-39C9298B7C6F}"/>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solidFill>
                  <a:srgbClr val="FFFFFF"/>
                </a:solidFill>
              </a:rPr>
              <a:t>Léo ALIX</a:t>
            </a:r>
          </a:p>
        </p:txBody>
      </p:sp>
      <p:sp>
        <p:nvSpPr>
          <p:cNvPr id="5" name="Espace réservé du numéro de diapositive 4">
            <a:extLst>
              <a:ext uri="{FF2B5EF4-FFF2-40B4-BE49-F238E27FC236}">
                <a16:creationId xmlns:a16="http://schemas.microsoft.com/office/drawing/2014/main" id="{BF5383A4-1A25-AA82-8AA7-717205DD96CF}"/>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26</a:t>
            </a:fld>
            <a:endParaRPr lang="en-US"/>
          </a:p>
        </p:txBody>
      </p:sp>
      <p:pic>
        <p:nvPicPr>
          <p:cNvPr id="12" name="Image 11" descr="Une image contenant cœur, Graphique, créativité, art&#10;&#10;Description générée automatiquement">
            <a:extLst>
              <a:ext uri="{FF2B5EF4-FFF2-40B4-BE49-F238E27FC236}">
                <a16:creationId xmlns:a16="http://schemas.microsoft.com/office/drawing/2014/main" id="{3512DD7F-E5D7-2D03-47D4-1521DABF0F11}"/>
              </a:ext>
            </a:extLst>
          </p:cNvPr>
          <p:cNvPicPr>
            <a:picLocks noChangeAspect="1"/>
          </p:cNvPicPr>
          <p:nvPr/>
        </p:nvPicPr>
        <p:blipFill>
          <a:blip r:embed="rId4"/>
          <a:stretch>
            <a:fillRect/>
          </a:stretch>
        </p:blipFill>
        <p:spPr>
          <a:xfrm>
            <a:off x="10490788" y="47620"/>
            <a:ext cx="981212" cy="1143160"/>
          </a:xfrm>
          <a:prstGeom prst="rect">
            <a:avLst/>
          </a:prstGeom>
        </p:spPr>
      </p:pic>
    </p:spTree>
    <p:extLst>
      <p:ext uri="{BB962C8B-B14F-4D97-AF65-F5344CB8AC3E}">
        <p14:creationId xmlns:p14="http://schemas.microsoft.com/office/powerpoint/2010/main" val="966252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7FD0D75-1382-4CB8-BFB1-972F6DF55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45424FD-F6A1-4096-9DD4-441185495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E10AA78-2BE8-17E3-D5EC-84D1D5A8040F}"/>
              </a:ext>
            </a:extLst>
          </p:cNvPr>
          <p:cNvSpPr>
            <a:spLocks noGrp="1"/>
          </p:cNvSpPr>
          <p:nvPr>
            <p:ph type="title"/>
          </p:nvPr>
        </p:nvSpPr>
        <p:spPr>
          <a:xfrm>
            <a:off x="720000" y="619200"/>
            <a:ext cx="4991961" cy="1476000"/>
          </a:xfrm>
        </p:spPr>
        <p:txBody>
          <a:bodyPr wrap="square" anchor="ctr">
            <a:normAutofit/>
          </a:bodyPr>
          <a:lstStyle/>
          <a:p>
            <a:r>
              <a:rPr lang="fr-FR" dirty="0"/>
              <a:t>Activité 2.2 :</a:t>
            </a:r>
            <a:br>
              <a:rPr lang="fr-FR" dirty="0"/>
            </a:br>
            <a:r>
              <a:rPr lang="fr-FR" dirty="0"/>
              <a:t>Pi-</a:t>
            </a:r>
            <a:r>
              <a:rPr lang="fr-FR" dirty="0" err="1"/>
              <a:t>hole</a:t>
            </a:r>
            <a:r>
              <a:rPr lang="fr-FR" dirty="0"/>
              <a:t> , liste de blocage</a:t>
            </a:r>
          </a:p>
        </p:txBody>
      </p:sp>
      <p:sp>
        <p:nvSpPr>
          <p:cNvPr id="3" name="Espace réservé du contenu 2">
            <a:extLst>
              <a:ext uri="{FF2B5EF4-FFF2-40B4-BE49-F238E27FC236}">
                <a16:creationId xmlns:a16="http://schemas.microsoft.com/office/drawing/2014/main" id="{62C3C71D-DDEC-9E8E-910A-1C3F22200C97}"/>
              </a:ext>
            </a:extLst>
          </p:cNvPr>
          <p:cNvSpPr>
            <a:spLocks noGrp="1"/>
          </p:cNvSpPr>
          <p:nvPr>
            <p:ph idx="1"/>
          </p:nvPr>
        </p:nvSpPr>
        <p:spPr>
          <a:xfrm>
            <a:off x="720000" y="2552700"/>
            <a:ext cx="4991962" cy="3216273"/>
          </a:xfrm>
        </p:spPr>
        <p:txBody>
          <a:bodyPr>
            <a:normAutofit/>
          </a:bodyPr>
          <a:lstStyle/>
          <a:p>
            <a:pPr marL="0" indent="0">
              <a:buNone/>
            </a:pPr>
            <a:r>
              <a:rPr lang="fr-FR" dirty="0"/>
              <a:t>Étape 2 : Ajout des listes de blocage</a:t>
            </a:r>
          </a:p>
          <a:p>
            <a:pPr>
              <a:buClr>
                <a:srgbClr val="FF0000"/>
              </a:buClr>
              <a:buSzPct val="150000"/>
              <a:buFont typeface="Wingdings" panose="05000000000000000000" pitchFamily="2" charset="2"/>
              <a:buChar char="Ø"/>
            </a:pPr>
            <a:endParaRPr lang="fr-FR" dirty="0"/>
          </a:p>
          <a:p>
            <a:pPr>
              <a:buClr>
                <a:srgbClr val="FF0000"/>
              </a:buClr>
              <a:buSzPct val="150000"/>
              <a:buFont typeface="Wingdings" panose="05000000000000000000" pitchFamily="2" charset="2"/>
              <a:buChar char="Ø"/>
            </a:pPr>
            <a:r>
              <a:rPr lang="fr-FR" dirty="0"/>
              <a:t>Connexion à l'interface web</a:t>
            </a:r>
          </a:p>
          <a:p>
            <a:pPr>
              <a:buClr>
                <a:srgbClr val="FF0000"/>
              </a:buClr>
              <a:buSzPct val="150000"/>
              <a:buFont typeface="Wingdings" panose="05000000000000000000" pitchFamily="2" charset="2"/>
              <a:buChar char="Ø"/>
            </a:pPr>
            <a:r>
              <a:rPr lang="fr-FR" dirty="0"/>
              <a:t>Sélectionnez "</a:t>
            </a:r>
            <a:r>
              <a:rPr lang="fr-FR" dirty="0" err="1"/>
              <a:t>Adlists</a:t>
            </a:r>
            <a:r>
              <a:rPr lang="fr-FR" dirty="0"/>
              <a:t>" (Listes de blocage) </a:t>
            </a:r>
          </a:p>
          <a:p>
            <a:pPr>
              <a:buClr>
                <a:srgbClr val="FF0000"/>
              </a:buClr>
              <a:buSzPct val="150000"/>
              <a:buFont typeface="Wingdings" panose="05000000000000000000" pitchFamily="2" charset="2"/>
              <a:buChar char="Ø"/>
            </a:pPr>
            <a:r>
              <a:rPr lang="fr-FR" dirty="0"/>
              <a:t>Validez et mettez à jour</a:t>
            </a:r>
          </a:p>
          <a:p>
            <a:pPr>
              <a:buClr>
                <a:srgbClr val="FF0000"/>
              </a:buClr>
              <a:buSzPct val="150000"/>
              <a:buFont typeface="Wingdings" panose="05000000000000000000" pitchFamily="2" charset="2"/>
              <a:buChar char="Ø"/>
            </a:pPr>
            <a:endParaRPr lang="fr-FR" dirty="0"/>
          </a:p>
        </p:txBody>
      </p:sp>
      <p:sp useBgFill="1">
        <p:nvSpPr>
          <p:cNvPr id="50" name="Freeform: Shape 49">
            <a:extLst>
              <a:ext uri="{FF2B5EF4-FFF2-40B4-BE49-F238E27FC236}">
                <a16:creationId xmlns:a16="http://schemas.microsoft.com/office/drawing/2014/main" id="{D7E55FD5-B961-45FE-A940-4A462DE8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7" fmla="*/ 6858000 w 6858000"/>
              <a:gd name="connsiteY7" fmla="*/ 14535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7" fmla="*/ 6858000 w 6858000"/>
              <a:gd name="connsiteY7" fmla="*/ 14535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233764 w 6858000"/>
              <a:gd name="connsiteY5" fmla="*/ 19600 h 5791331"/>
              <a:gd name="connsiteX6" fmla="*/ 6643031 w 6858000"/>
              <a:gd name="connsiteY6" fmla="*/ 15010 h 5791331"/>
              <a:gd name="connsiteX7" fmla="*/ 6858000 w 6858000"/>
              <a:gd name="connsiteY7" fmla="*/ 14535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5791331">
                <a:moveTo>
                  <a:pt x="6858000" y="14535"/>
                </a:moveTo>
                <a:lnTo>
                  <a:pt x="6858000" y="5791331"/>
                </a:lnTo>
                <a:lnTo>
                  <a:pt x="0" y="5791330"/>
                </a:lnTo>
                <a:lnTo>
                  <a:pt x="0" y="0"/>
                </a:lnTo>
                <a:lnTo>
                  <a:pt x="145832" y="1175"/>
                </a:lnTo>
                <a:lnTo>
                  <a:pt x="2233764" y="19600"/>
                </a:lnTo>
                <a:cubicBezTo>
                  <a:pt x="2933352" y="33230"/>
                  <a:pt x="5032814" y="16325"/>
                  <a:pt x="6643031" y="15010"/>
                </a:cubicBezTo>
                <a:lnTo>
                  <a:pt x="6858000" y="14535"/>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4" name="Image 13" descr="Une image contenant texte, capture d’écran, Logiciel multimédia, logiciel&#10;&#10;Description générée automatiquement">
            <a:extLst>
              <a:ext uri="{FF2B5EF4-FFF2-40B4-BE49-F238E27FC236}">
                <a16:creationId xmlns:a16="http://schemas.microsoft.com/office/drawing/2014/main" id="{9160BF25-4F0E-6668-BC39-615D6E3962DF}"/>
              </a:ext>
            </a:extLst>
          </p:cNvPr>
          <p:cNvPicPr>
            <a:picLocks noChangeAspect="1"/>
          </p:cNvPicPr>
          <p:nvPr/>
        </p:nvPicPr>
        <p:blipFill>
          <a:blip r:embed="rId2"/>
          <a:stretch>
            <a:fillRect/>
          </a:stretch>
        </p:blipFill>
        <p:spPr>
          <a:xfrm>
            <a:off x="7164324" y="768761"/>
            <a:ext cx="4295839" cy="2427148"/>
          </a:xfrm>
          <a:custGeom>
            <a:avLst/>
            <a:gdLst/>
            <a:ahLst/>
            <a:cxnLst/>
            <a:rect l="l" t="t" r="r" b="b"/>
            <a:pathLst>
              <a:path w="4295839" h="2524669">
                <a:moveTo>
                  <a:pt x="0" y="0"/>
                </a:moveTo>
                <a:lnTo>
                  <a:pt x="4295839" y="0"/>
                </a:lnTo>
                <a:lnTo>
                  <a:pt x="4295839" y="2524669"/>
                </a:lnTo>
                <a:lnTo>
                  <a:pt x="0" y="2524669"/>
                </a:lnTo>
                <a:close/>
              </a:path>
            </a:pathLst>
          </a:custGeom>
        </p:spPr>
      </p:pic>
      <p:pic>
        <p:nvPicPr>
          <p:cNvPr id="16" name="Image 15" descr="Une image contenant capture d’écran, texte, logiciel, Logiciel multimédia&#10;&#10;Description générée automatiquement">
            <a:extLst>
              <a:ext uri="{FF2B5EF4-FFF2-40B4-BE49-F238E27FC236}">
                <a16:creationId xmlns:a16="http://schemas.microsoft.com/office/drawing/2014/main" id="{EEE1CD35-93F9-A5AB-8DA7-8BE1B1C82214}"/>
              </a:ext>
            </a:extLst>
          </p:cNvPr>
          <p:cNvPicPr>
            <a:picLocks noChangeAspect="1"/>
          </p:cNvPicPr>
          <p:nvPr/>
        </p:nvPicPr>
        <p:blipFill>
          <a:blip r:embed="rId3"/>
          <a:stretch>
            <a:fillRect/>
          </a:stretch>
        </p:blipFill>
        <p:spPr>
          <a:xfrm>
            <a:off x="7164323" y="4066905"/>
            <a:ext cx="4295839" cy="1600199"/>
          </a:xfrm>
          <a:custGeom>
            <a:avLst/>
            <a:gdLst/>
            <a:ahLst/>
            <a:cxnLst/>
            <a:rect l="l" t="t" r="r" b="b"/>
            <a:pathLst>
              <a:path w="4295839" h="2524669">
                <a:moveTo>
                  <a:pt x="0" y="0"/>
                </a:moveTo>
                <a:lnTo>
                  <a:pt x="4295839" y="0"/>
                </a:lnTo>
                <a:lnTo>
                  <a:pt x="4295839" y="2524669"/>
                </a:lnTo>
                <a:lnTo>
                  <a:pt x="0" y="2524669"/>
                </a:lnTo>
                <a:close/>
              </a:path>
            </a:pathLst>
          </a:custGeom>
        </p:spPr>
      </p:pic>
      <p:sp>
        <p:nvSpPr>
          <p:cNvPr id="4" name="Espace réservé du pied de page 3">
            <a:extLst>
              <a:ext uri="{FF2B5EF4-FFF2-40B4-BE49-F238E27FC236}">
                <a16:creationId xmlns:a16="http://schemas.microsoft.com/office/drawing/2014/main" id="{8D16BB69-9862-9F57-99B3-39C9298B7C6F}"/>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BF5383A4-1A25-AA82-8AA7-717205DD96CF}"/>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27</a:t>
            </a:fld>
            <a:endParaRPr lang="en-US"/>
          </a:p>
        </p:txBody>
      </p:sp>
      <p:pic>
        <p:nvPicPr>
          <p:cNvPr id="18" name="Image 17">
            <a:extLst>
              <a:ext uri="{FF2B5EF4-FFF2-40B4-BE49-F238E27FC236}">
                <a16:creationId xmlns:a16="http://schemas.microsoft.com/office/drawing/2014/main" id="{ECD1F180-1771-7F04-AAA3-EF6E97BBCDC4}"/>
              </a:ext>
            </a:extLst>
          </p:cNvPr>
          <p:cNvPicPr>
            <a:picLocks noChangeAspect="1"/>
          </p:cNvPicPr>
          <p:nvPr/>
        </p:nvPicPr>
        <p:blipFill>
          <a:blip r:embed="rId4"/>
          <a:stretch>
            <a:fillRect/>
          </a:stretch>
        </p:blipFill>
        <p:spPr>
          <a:xfrm>
            <a:off x="229393" y="5354840"/>
            <a:ext cx="981212" cy="1143160"/>
          </a:xfrm>
          <a:prstGeom prst="rect">
            <a:avLst/>
          </a:prstGeom>
        </p:spPr>
      </p:pic>
    </p:spTree>
    <p:extLst>
      <p:ext uri="{BB962C8B-B14F-4D97-AF65-F5344CB8AC3E}">
        <p14:creationId xmlns:p14="http://schemas.microsoft.com/office/powerpoint/2010/main" val="2908963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A94CFF-2DC0-985D-98D3-EC73FF255A2B}"/>
              </a:ext>
            </a:extLst>
          </p:cNvPr>
          <p:cNvSpPr>
            <a:spLocks noGrp="1"/>
          </p:cNvSpPr>
          <p:nvPr>
            <p:ph type="title"/>
          </p:nvPr>
        </p:nvSpPr>
        <p:spPr>
          <a:xfrm>
            <a:off x="720000" y="619200"/>
            <a:ext cx="4991961" cy="1477328"/>
          </a:xfrm>
        </p:spPr>
        <p:txBody>
          <a:bodyPr wrap="square" anchor="ctr">
            <a:normAutofit/>
          </a:bodyPr>
          <a:lstStyle/>
          <a:p>
            <a:r>
              <a:rPr lang="fr-FR" sz="3200" dirty="0"/>
              <a:t>Activité 3.1 :</a:t>
            </a:r>
            <a:br>
              <a:rPr lang="fr-FR" sz="3200" dirty="0"/>
            </a:br>
            <a:r>
              <a:rPr lang="fr-FR" sz="3200" dirty="0"/>
              <a:t>Activation double écran sous Citrix</a:t>
            </a:r>
          </a:p>
        </p:txBody>
      </p:sp>
      <p:sp>
        <p:nvSpPr>
          <p:cNvPr id="3" name="Espace réservé du contenu 2">
            <a:extLst>
              <a:ext uri="{FF2B5EF4-FFF2-40B4-BE49-F238E27FC236}">
                <a16:creationId xmlns:a16="http://schemas.microsoft.com/office/drawing/2014/main" id="{A38EAF5F-BA72-0D06-C5FA-6467B16F7234}"/>
              </a:ext>
            </a:extLst>
          </p:cNvPr>
          <p:cNvSpPr>
            <a:spLocks noGrp="1"/>
          </p:cNvSpPr>
          <p:nvPr>
            <p:ph idx="1"/>
          </p:nvPr>
        </p:nvSpPr>
        <p:spPr>
          <a:xfrm>
            <a:off x="720000" y="2541600"/>
            <a:ext cx="4991962" cy="3216273"/>
          </a:xfrm>
        </p:spPr>
        <p:txBody>
          <a:bodyPr>
            <a:normAutofit/>
          </a:bodyPr>
          <a:lstStyle/>
          <a:p>
            <a:pPr>
              <a:lnSpc>
                <a:spcPct val="110000"/>
              </a:lnSpc>
              <a:buClr>
                <a:srgbClr val="FF0000"/>
              </a:buClr>
              <a:buFont typeface="Wingdings" panose="05000000000000000000" pitchFamily="2" charset="2"/>
              <a:buChar char="Ø"/>
            </a:pPr>
            <a:r>
              <a:rPr lang="fr-FR" sz="1700" dirty="0"/>
              <a:t>Ce connecté à UMS x</a:t>
            </a:r>
          </a:p>
          <a:p>
            <a:pPr>
              <a:lnSpc>
                <a:spcPct val="110000"/>
              </a:lnSpc>
              <a:buClr>
                <a:srgbClr val="FF0000"/>
              </a:buClr>
              <a:buFont typeface="Wingdings" panose="05000000000000000000" pitchFamily="2" charset="2"/>
              <a:buChar char="Ø"/>
            </a:pPr>
            <a:r>
              <a:rPr lang="fr-FR" sz="1700" dirty="0"/>
              <a:t>Aller sur le nom de l’appareil </a:t>
            </a:r>
          </a:p>
          <a:p>
            <a:pPr>
              <a:lnSpc>
                <a:spcPct val="110000"/>
              </a:lnSpc>
              <a:buClr>
                <a:srgbClr val="FF0000"/>
              </a:buClr>
              <a:buFont typeface="Wingdings" panose="05000000000000000000" pitchFamily="2" charset="2"/>
              <a:buChar char="Ø"/>
            </a:pPr>
            <a:r>
              <a:rPr lang="fr-FR" sz="1700" dirty="0"/>
              <a:t>Dans les menus du terminal aller sur écran</a:t>
            </a:r>
          </a:p>
          <a:p>
            <a:pPr>
              <a:lnSpc>
                <a:spcPct val="110000"/>
              </a:lnSpc>
              <a:buClr>
                <a:srgbClr val="FF0000"/>
              </a:buClr>
              <a:buFont typeface="Wingdings" panose="05000000000000000000" pitchFamily="2" charset="2"/>
              <a:buChar char="Ø"/>
            </a:pPr>
            <a:r>
              <a:rPr lang="fr-FR" sz="1700" dirty="0"/>
              <a:t>Voir si le terminal est configuré pour 2 écrans si non lui permettre</a:t>
            </a:r>
          </a:p>
          <a:p>
            <a:pPr>
              <a:lnSpc>
                <a:spcPct val="110000"/>
              </a:lnSpc>
              <a:buClr>
                <a:srgbClr val="FF0000"/>
              </a:buClr>
              <a:buFont typeface="Wingdings" panose="05000000000000000000" pitchFamily="2" charset="2"/>
              <a:buChar char="Ø"/>
            </a:pPr>
            <a:r>
              <a:rPr lang="fr-FR" sz="1700" dirty="0"/>
              <a:t>Puis vérifier que les autres paramètres de l’affichage sont en automatique</a:t>
            </a:r>
          </a:p>
          <a:p>
            <a:pPr>
              <a:lnSpc>
                <a:spcPct val="110000"/>
              </a:lnSpc>
              <a:buClr>
                <a:srgbClr val="FF0000"/>
              </a:buClr>
              <a:buFont typeface="Wingdings" panose="05000000000000000000" pitchFamily="2" charset="2"/>
              <a:buChar char="Ø"/>
            </a:pPr>
            <a:r>
              <a:rPr lang="fr-FR" sz="1700" dirty="0"/>
              <a:t>Pour appliquer les changements redémarrés </a:t>
            </a:r>
          </a:p>
        </p:txBody>
      </p:sp>
      <p:pic>
        <p:nvPicPr>
          <p:cNvPr id="1026" name="Picture 2" descr="Fast Onboarding to Citrix Desktops with IGEL OS – Better together! | IGEL">
            <a:extLst>
              <a:ext uri="{FF2B5EF4-FFF2-40B4-BE49-F238E27FC236}">
                <a16:creationId xmlns:a16="http://schemas.microsoft.com/office/drawing/2014/main" id="{C022BFC3-76C4-90C2-11D3-33761DA0D3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44525" y="2014257"/>
            <a:ext cx="5014800" cy="2820824"/>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CF34653E-426C-9F41-AE95-E59EC7DC8183}"/>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B4076556-0A00-BCBD-6939-3A294CD9B25E}"/>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28</a:t>
            </a:fld>
            <a:endParaRPr lang="en-US"/>
          </a:p>
        </p:txBody>
      </p:sp>
    </p:spTree>
    <p:extLst>
      <p:ext uri="{BB962C8B-B14F-4D97-AF65-F5344CB8AC3E}">
        <p14:creationId xmlns:p14="http://schemas.microsoft.com/office/powerpoint/2010/main" val="3604693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13" name="Rectangle 3112">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Rectangle 3113">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77D4946-39DA-01E6-AE83-A6217E87B6CE}"/>
              </a:ext>
            </a:extLst>
          </p:cNvPr>
          <p:cNvSpPr>
            <a:spLocks noGrp="1"/>
          </p:cNvSpPr>
          <p:nvPr>
            <p:ph type="title"/>
          </p:nvPr>
        </p:nvSpPr>
        <p:spPr>
          <a:xfrm>
            <a:off x="720000" y="619200"/>
            <a:ext cx="4991961" cy="1477328"/>
          </a:xfrm>
        </p:spPr>
        <p:txBody>
          <a:bodyPr wrap="square" anchor="ctr">
            <a:normAutofit/>
          </a:bodyPr>
          <a:lstStyle/>
          <a:p>
            <a:r>
              <a:rPr lang="fr-FR" sz="3200" dirty="0"/>
              <a:t>Activité 4.1 :</a:t>
            </a:r>
            <a:br>
              <a:rPr lang="fr-FR" sz="3200" dirty="0"/>
            </a:br>
            <a:r>
              <a:rPr lang="fr-FR" sz="3200" dirty="0"/>
              <a:t>Ajout utilisateur</a:t>
            </a:r>
          </a:p>
        </p:txBody>
      </p:sp>
      <p:sp>
        <p:nvSpPr>
          <p:cNvPr id="3" name="Espace réservé du contenu 2">
            <a:extLst>
              <a:ext uri="{FF2B5EF4-FFF2-40B4-BE49-F238E27FC236}">
                <a16:creationId xmlns:a16="http://schemas.microsoft.com/office/drawing/2014/main" id="{EEF53FAE-A94F-0F90-5E0F-E6EE2453209D}"/>
              </a:ext>
            </a:extLst>
          </p:cNvPr>
          <p:cNvSpPr>
            <a:spLocks noGrp="1"/>
          </p:cNvSpPr>
          <p:nvPr>
            <p:ph idx="1"/>
          </p:nvPr>
        </p:nvSpPr>
        <p:spPr>
          <a:xfrm>
            <a:off x="720000" y="2541600"/>
            <a:ext cx="4991962" cy="3216273"/>
          </a:xfrm>
        </p:spPr>
        <p:txBody>
          <a:bodyPr>
            <a:normAutofit/>
          </a:bodyPr>
          <a:lstStyle/>
          <a:p>
            <a:pPr marL="0" indent="0">
              <a:buClr>
                <a:srgbClr val="FF0000"/>
              </a:buClr>
              <a:buNone/>
            </a:pPr>
            <a:r>
              <a:rPr lang="fr-FR" b="1" i="0" dirty="0">
                <a:effectLst/>
                <a:latin typeface="Söhne"/>
              </a:rPr>
              <a:t>Étape 1 : Accéder à l'Active Directory</a:t>
            </a:r>
          </a:p>
          <a:p>
            <a:pPr>
              <a:buClr>
                <a:srgbClr val="FF0000"/>
              </a:buClr>
              <a:buFont typeface="Wingdings" panose="05000000000000000000" pitchFamily="2" charset="2"/>
              <a:buChar char="Ø"/>
            </a:pPr>
            <a:r>
              <a:rPr lang="fr-FR" dirty="0"/>
              <a:t>Connexion au serveur</a:t>
            </a:r>
          </a:p>
          <a:p>
            <a:pPr marL="0" indent="0">
              <a:buClr>
                <a:srgbClr val="FF0000"/>
              </a:buClr>
              <a:buNone/>
            </a:pPr>
            <a:r>
              <a:rPr lang="fr-FR" b="1" i="0" dirty="0">
                <a:effectLst/>
                <a:latin typeface="Söhne"/>
              </a:rPr>
              <a:t>Étape 2 : Créer un nouvel utilisateur</a:t>
            </a:r>
          </a:p>
          <a:p>
            <a:pPr>
              <a:buClr>
                <a:srgbClr val="FF0000"/>
              </a:buClr>
              <a:buFont typeface="Wingdings" panose="05000000000000000000" pitchFamily="2" charset="2"/>
              <a:buChar char="Ø"/>
            </a:pPr>
            <a:r>
              <a:rPr lang="fr-FR" dirty="0"/>
              <a:t> Sélectionner l'endroit approprié </a:t>
            </a:r>
          </a:p>
          <a:p>
            <a:pPr>
              <a:buClr>
                <a:srgbClr val="FF0000"/>
              </a:buClr>
              <a:buFont typeface="Wingdings" panose="05000000000000000000" pitchFamily="2" charset="2"/>
              <a:buChar char="Ø"/>
            </a:pPr>
            <a:r>
              <a:rPr lang="fr-FR" dirty="0"/>
              <a:t>Clic droit pour créer</a:t>
            </a:r>
          </a:p>
          <a:p>
            <a:pPr marL="0" indent="0">
              <a:buClr>
                <a:srgbClr val="FF0000"/>
              </a:buClr>
              <a:buNone/>
            </a:pPr>
            <a:r>
              <a:rPr lang="fr-FR" b="1" i="0" dirty="0">
                <a:effectLst/>
                <a:latin typeface="Söhne"/>
              </a:rPr>
              <a:t>Étape 3 : Attribuer des permissions</a:t>
            </a:r>
            <a:endParaRPr lang="fr-FR" dirty="0"/>
          </a:p>
          <a:p>
            <a:pPr>
              <a:buClr>
                <a:srgbClr val="FF0000"/>
              </a:buClr>
              <a:buFont typeface="Wingdings" panose="05000000000000000000" pitchFamily="2" charset="2"/>
              <a:buChar char="Ø"/>
            </a:pPr>
            <a:endParaRPr lang="fr-FR" dirty="0"/>
          </a:p>
        </p:txBody>
      </p:sp>
      <p:sp useBgFill="1">
        <p:nvSpPr>
          <p:cNvPr id="3112" name="Freeform: Shape 3111">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050" name="Picture 2" descr="Annexe I - Création de comptes de gestion pour les comptes protégés et les  groupes dans Active Directory | Microsoft Learn">
            <a:extLst>
              <a:ext uri="{FF2B5EF4-FFF2-40B4-BE49-F238E27FC236}">
                <a16:creationId xmlns:a16="http://schemas.microsoft.com/office/drawing/2014/main" id="{9F783B44-AC1F-A624-09CB-F566DC38A9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6162" y="2154000"/>
            <a:ext cx="4284000" cy="2550000"/>
          </a:xfrm>
          <a:custGeom>
            <a:avLst/>
            <a:gdLst/>
            <a:ahLst/>
            <a:cxnLst/>
            <a:rect l="l" t="t" r="r" b="b"/>
            <a:pathLst>
              <a:path w="4284000" h="5409338">
                <a:moveTo>
                  <a:pt x="0" y="0"/>
                </a:moveTo>
                <a:lnTo>
                  <a:pt x="4284000" y="0"/>
                </a:lnTo>
                <a:lnTo>
                  <a:pt x="42840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02375621-DD0D-AAE1-1FCF-6B26C24F870D}"/>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74FE807C-8FDD-1003-4498-89D32C04692B}"/>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29</a:t>
            </a:fld>
            <a:endParaRPr lang="en-US"/>
          </a:p>
        </p:txBody>
      </p:sp>
    </p:spTree>
    <p:extLst>
      <p:ext uri="{BB962C8B-B14F-4D97-AF65-F5344CB8AC3E}">
        <p14:creationId xmlns:p14="http://schemas.microsoft.com/office/powerpoint/2010/main" val="179637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D52465C-1551-8EDE-8215-26B38CE44C78}"/>
            </a:ext>
          </a:extLst>
        </p:cNvPr>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Freeform: Shape 1054">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re 1">
            <a:extLst>
              <a:ext uri="{FF2B5EF4-FFF2-40B4-BE49-F238E27FC236}">
                <a16:creationId xmlns:a16="http://schemas.microsoft.com/office/drawing/2014/main" id="{4802384D-D2EC-9B42-A535-AD36F5030657}"/>
              </a:ext>
            </a:extLst>
          </p:cNvPr>
          <p:cNvSpPr>
            <a:spLocks noGrp="1"/>
          </p:cNvSpPr>
          <p:nvPr>
            <p:ph type="title"/>
          </p:nvPr>
        </p:nvSpPr>
        <p:spPr>
          <a:xfrm>
            <a:off x="720000" y="619201"/>
            <a:ext cx="5003800" cy="1477328"/>
          </a:xfrm>
        </p:spPr>
        <p:txBody>
          <a:bodyPr>
            <a:normAutofit/>
          </a:bodyPr>
          <a:lstStyle/>
          <a:p>
            <a:r>
              <a:rPr lang="fr-FR" sz="3200" dirty="0"/>
              <a:t>Présentation de l’entreprise</a:t>
            </a:r>
          </a:p>
        </p:txBody>
      </p:sp>
      <p:pic>
        <p:nvPicPr>
          <p:cNvPr id="1028" name="Picture 4" descr="Sabena Technics becomes official maintenance provider for Dassault ...">
            <a:extLst>
              <a:ext uri="{FF2B5EF4-FFF2-40B4-BE49-F238E27FC236}">
                <a16:creationId xmlns:a16="http://schemas.microsoft.com/office/drawing/2014/main" id="{6E2491F1-0337-8C75-3C00-4D9AB571CA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244" y="5464926"/>
            <a:ext cx="2023200" cy="773873"/>
          </a:xfrm>
          <a:custGeom>
            <a:avLst/>
            <a:gdLst/>
            <a:ahLst/>
            <a:cxnLst/>
            <a:rect l="l" t="t" r="r" b="b"/>
            <a:pathLst>
              <a:path w="5015639" h="3501162">
                <a:moveTo>
                  <a:pt x="0" y="0"/>
                </a:moveTo>
                <a:lnTo>
                  <a:pt x="5015639" y="0"/>
                </a:lnTo>
                <a:lnTo>
                  <a:pt x="5015639" y="3501162"/>
                </a:lnTo>
                <a:lnTo>
                  <a:pt x="0" y="3501162"/>
                </a:ln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BB1F92DF-C6E7-E4E6-C3A9-84C74EB6C23B}"/>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F82CC71D-7EBE-66C9-E09C-65712E6047D7}"/>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3</a:t>
            </a:fld>
            <a:endParaRPr lang="en-US"/>
          </a:p>
        </p:txBody>
      </p:sp>
      <p:graphicFrame>
        <p:nvGraphicFramePr>
          <p:cNvPr id="1035" name="Espace réservé du contenu 2">
            <a:extLst>
              <a:ext uri="{FF2B5EF4-FFF2-40B4-BE49-F238E27FC236}">
                <a16:creationId xmlns:a16="http://schemas.microsoft.com/office/drawing/2014/main" id="{C1EA4670-D938-C6F6-8D90-8231F62942B9}"/>
              </a:ext>
            </a:extLst>
          </p:cNvPr>
          <p:cNvGraphicFramePr>
            <a:graphicFrameLocks noGrp="1"/>
          </p:cNvGraphicFramePr>
          <p:nvPr>
            <p:ph idx="1"/>
            <p:extLst>
              <p:ext uri="{D42A27DB-BD31-4B8C-83A1-F6EECF244321}">
                <p14:modId xmlns:p14="http://schemas.microsoft.com/office/powerpoint/2010/main" val="3568392326"/>
              </p:ext>
            </p:extLst>
          </p:nvPr>
        </p:nvGraphicFramePr>
        <p:xfrm>
          <a:off x="6480000" y="633600"/>
          <a:ext cx="4991962" cy="5135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Une image contenant texte, carte, capture d’écran, atlas&#10;&#10;Description générée automatiquement">
            <a:extLst>
              <a:ext uri="{FF2B5EF4-FFF2-40B4-BE49-F238E27FC236}">
                <a16:creationId xmlns:a16="http://schemas.microsoft.com/office/drawing/2014/main" id="{54D2938A-19D4-B694-AEFB-A5B3F76CA64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12769" y="1747213"/>
            <a:ext cx="4802026" cy="3363573"/>
          </a:xfrm>
          <a:custGeom>
            <a:avLst/>
            <a:gdLst/>
            <a:ahLst/>
            <a:cxnLst/>
            <a:rect l="l" t="t" r="r" b="b"/>
            <a:pathLst>
              <a:path w="5015639" h="3501162">
                <a:moveTo>
                  <a:pt x="0" y="0"/>
                </a:moveTo>
                <a:lnTo>
                  <a:pt x="5015639" y="0"/>
                </a:lnTo>
                <a:lnTo>
                  <a:pt x="5015639" y="3501162"/>
                </a:lnTo>
                <a:lnTo>
                  <a:pt x="0" y="350116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8883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73" name="Rectangle 1072">
            <a:extLst>
              <a:ext uri="{FF2B5EF4-FFF2-40B4-BE49-F238E27FC236}">
                <a16:creationId xmlns:a16="http://schemas.microsoft.com/office/drawing/2014/main" id="{E46201F9-63C1-495D-8F7E-E3B99D2DA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07340AD6-FF98-450C-AE35-61F7EE4C1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A94CFF-2DC0-985D-98D3-EC73FF255A2B}"/>
              </a:ext>
            </a:extLst>
          </p:cNvPr>
          <p:cNvSpPr>
            <a:spLocks noGrp="1"/>
          </p:cNvSpPr>
          <p:nvPr>
            <p:ph type="title"/>
          </p:nvPr>
        </p:nvSpPr>
        <p:spPr>
          <a:xfrm>
            <a:off x="720000" y="619201"/>
            <a:ext cx="3095626" cy="1477328"/>
          </a:xfrm>
        </p:spPr>
        <p:txBody>
          <a:bodyPr>
            <a:normAutofit fontScale="90000"/>
          </a:bodyPr>
          <a:lstStyle/>
          <a:p>
            <a:r>
              <a:rPr lang="fr-FR" dirty="0"/>
              <a:t>ANNEXE 5.1 :</a:t>
            </a:r>
            <a:br>
              <a:rPr lang="fr-FR" dirty="0"/>
            </a:br>
            <a:r>
              <a:rPr lang="fr-FR" dirty="0"/>
              <a:t>PROXMOX</a:t>
            </a:r>
            <a:br>
              <a:rPr lang="fr-FR" dirty="0"/>
            </a:br>
            <a:r>
              <a:rPr lang="fr-FR" dirty="0"/>
              <a:t>Conteneur</a:t>
            </a:r>
          </a:p>
        </p:txBody>
      </p:sp>
      <p:sp>
        <p:nvSpPr>
          <p:cNvPr id="3" name="Espace réservé du contenu 2">
            <a:extLst>
              <a:ext uri="{FF2B5EF4-FFF2-40B4-BE49-F238E27FC236}">
                <a16:creationId xmlns:a16="http://schemas.microsoft.com/office/drawing/2014/main" id="{A38EAF5F-BA72-0D06-C5FA-6467B16F7234}"/>
              </a:ext>
            </a:extLst>
          </p:cNvPr>
          <p:cNvSpPr>
            <a:spLocks noGrp="1"/>
          </p:cNvSpPr>
          <p:nvPr>
            <p:ph idx="1"/>
          </p:nvPr>
        </p:nvSpPr>
        <p:spPr>
          <a:xfrm>
            <a:off x="3433314" y="633599"/>
            <a:ext cx="8026848" cy="1764544"/>
          </a:xfrm>
        </p:spPr>
        <p:txBody>
          <a:bodyPr>
            <a:normAutofit lnSpcReduction="10000"/>
          </a:bodyPr>
          <a:lstStyle/>
          <a:p>
            <a:pPr marL="0" indent="0">
              <a:lnSpc>
                <a:spcPct val="110000"/>
              </a:lnSpc>
              <a:buClr>
                <a:srgbClr val="FF0000"/>
              </a:buClr>
              <a:buNone/>
            </a:pPr>
            <a:r>
              <a:rPr lang="fr-FR" sz="1300" b="1" i="0" dirty="0">
                <a:effectLst/>
                <a:latin typeface="Söhne"/>
              </a:rPr>
              <a:t>Étape </a:t>
            </a:r>
            <a:r>
              <a:rPr lang="fr-FR" sz="1300" b="1" dirty="0">
                <a:latin typeface="Söhne"/>
              </a:rPr>
              <a:t>1</a:t>
            </a:r>
            <a:r>
              <a:rPr lang="fr-FR" sz="1300" b="1" i="0" dirty="0">
                <a:effectLst/>
                <a:latin typeface="Söhne"/>
              </a:rPr>
              <a:t> : Prérequi</a:t>
            </a:r>
            <a:r>
              <a:rPr lang="fr-FR" sz="1300" b="1" dirty="0">
                <a:latin typeface="Söhne"/>
              </a:rPr>
              <a:t>s </a:t>
            </a:r>
            <a:r>
              <a:rPr lang="fr-FR" sz="1300" b="1" i="0" dirty="0">
                <a:effectLst/>
                <a:latin typeface="Söhne"/>
              </a:rPr>
              <a:t>conteneur Debian 11</a:t>
            </a:r>
          </a:p>
          <a:p>
            <a:pPr>
              <a:lnSpc>
                <a:spcPct val="110000"/>
              </a:lnSpc>
              <a:buClr>
                <a:srgbClr val="FF0000"/>
              </a:buClr>
              <a:buFont typeface="Wingdings" panose="05000000000000000000" pitchFamily="2" charset="2"/>
              <a:buChar char="Ø"/>
            </a:pPr>
            <a:r>
              <a:rPr lang="fr-FR" sz="1300" dirty="0"/>
              <a:t> Télécharger un Template à partir de PROXMOX</a:t>
            </a:r>
          </a:p>
          <a:p>
            <a:pPr marL="0" indent="0">
              <a:lnSpc>
                <a:spcPct val="110000"/>
              </a:lnSpc>
              <a:buClr>
                <a:srgbClr val="FF0000"/>
              </a:buClr>
              <a:buNone/>
            </a:pPr>
            <a:r>
              <a:rPr lang="fr-FR" sz="1300" b="1" i="0" dirty="0">
                <a:effectLst/>
                <a:latin typeface="Söhne"/>
              </a:rPr>
              <a:t>Étape 2 : Création du conteneur</a:t>
            </a:r>
          </a:p>
          <a:p>
            <a:pPr>
              <a:lnSpc>
                <a:spcPct val="110000"/>
              </a:lnSpc>
              <a:buClr>
                <a:srgbClr val="FF0000"/>
              </a:buClr>
              <a:buFont typeface="Wingdings" panose="05000000000000000000" pitchFamily="2" charset="2"/>
              <a:buChar char="Ø"/>
            </a:pPr>
            <a:r>
              <a:rPr lang="fr-FR" sz="1300" dirty="0"/>
              <a:t> En haut à droite aller sur crée une CT (Container)</a:t>
            </a:r>
          </a:p>
          <a:p>
            <a:pPr>
              <a:lnSpc>
                <a:spcPct val="110000"/>
              </a:lnSpc>
              <a:buClr>
                <a:srgbClr val="FF0000"/>
              </a:buClr>
              <a:buFont typeface="Wingdings" panose="05000000000000000000" pitchFamily="2" charset="2"/>
              <a:buChar char="Ø"/>
            </a:pPr>
            <a:r>
              <a:rPr lang="fr-FR" sz="1300" dirty="0"/>
              <a:t>Puis suivre les étapes de config. (Nom, MDP, Type de version, Taille du Disk,  Puissance, Réseaux, Résumé)</a:t>
            </a:r>
          </a:p>
        </p:txBody>
      </p:sp>
      <p:pic>
        <p:nvPicPr>
          <p:cNvPr id="11" name="Image 10">
            <a:extLst>
              <a:ext uri="{FF2B5EF4-FFF2-40B4-BE49-F238E27FC236}">
                <a16:creationId xmlns:a16="http://schemas.microsoft.com/office/drawing/2014/main" id="{A15ECD66-AD03-90D8-6566-252BD42B1621}"/>
              </a:ext>
            </a:extLst>
          </p:cNvPr>
          <p:cNvPicPr>
            <a:picLocks noChangeAspect="1"/>
          </p:cNvPicPr>
          <p:nvPr/>
        </p:nvPicPr>
        <p:blipFill rotWithShape="1">
          <a:blip r:embed="rId2"/>
          <a:srcRect b="1455"/>
          <a:stretch/>
        </p:blipFill>
        <p:spPr>
          <a:xfrm>
            <a:off x="719999" y="2784555"/>
            <a:ext cx="5184162" cy="3205729"/>
          </a:xfrm>
          <a:custGeom>
            <a:avLst/>
            <a:gdLst/>
            <a:ahLst/>
            <a:cxnLst/>
            <a:rect l="l" t="t" r="r" b="b"/>
            <a:pathLst>
              <a:path w="5184162" h="3501162">
                <a:moveTo>
                  <a:pt x="0" y="0"/>
                </a:moveTo>
                <a:lnTo>
                  <a:pt x="5184162" y="0"/>
                </a:lnTo>
                <a:lnTo>
                  <a:pt x="5184162" y="3501162"/>
                </a:lnTo>
                <a:lnTo>
                  <a:pt x="0" y="3501162"/>
                </a:lnTo>
                <a:close/>
              </a:path>
            </a:pathLst>
          </a:custGeom>
        </p:spPr>
      </p:pic>
      <p:pic>
        <p:nvPicPr>
          <p:cNvPr id="7" name="Image 6" descr="Une image contenant texte, logiciel, Logiciel multimédia, capture d’écran&#10;&#10;Description générée automatiquement">
            <a:extLst>
              <a:ext uri="{FF2B5EF4-FFF2-40B4-BE49-F238E27FC236}">
                <a16:creationId xmlns:a16="http://schemas.microsoft.com/office/drawing/2014/main" id="{93F9381B-4FAC-A5E9-8061-6CD2B5C58B74}"/>
              </a:ext>
            </a:extLst>
          </p:cNvPr>
          <p:cNvPicPr>
            <a:picLocks noChangeAspect="1"/>
          </p:cNvPicPr>
          <p:nvPr/>
        </p:nvPicPr>
        <p:blipFill rotWithShape="1">
          <a:blip r:embed="rId3"/>
          <a:srcRect r="63868" b="1"/>
          <a:stretch/>
        </p:blipFill>
        <p:spPr>
          <a:xfrm>
            <a:off x="6264161" y="2809174"/>
            <a:ext cx="5184163" cy="3156492"/>
          </a:xfrm>
          <a:custGeom>
            <a:avLst/>
            <a:gdLst/>
            <a:ahLst/>
            <a:cxnLst/>
            <a:rect l="l" t="t" r="r" b="b"/>
            <a:pathLst>
              <a:path w="5184163" h="3501162">
                <a:moveTo>
                  <a:pt x="0" y="0"/>
                </a:moveTo>
                <a:lnTo>
                  <a:pt x="5184163" y="0"/>
                </a:lnTo>
                <a:lnTo>
                  <a:pt x="5184163" y="3501162"/>
                </a:lnTo>
                <a:lnTo>
                  <a:pt x="0" y="3501162"/>
                </a:lnTo>
                <a:close/>
              </a:path>
            </a:pathLst>
          </a:custGeom>
        </p:spPr>
      </p:pic>
      <p:sp>
        <p:nvSpPr>
          <p:cNvPr id="4" name="Espace réservé du pied de page 3">
            <a:extLst>
              <a:ext uri="{FF2B5EF4-FFF2-40B4-BE49-F238E27FC236}">
                <a16:creationId xmlns:a16="http://schemas.microsoft.com/office/drawing/2014/main" id="{CF34653E-426C-9F41-AE95-E59EC7DC8183}"/>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B4076556-0A00-BCBD-6939-3A294CD9B25E}"/>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30</a:t>
            </a:fld>
            <a:endParaRPr lang="en-US"/>
          </a:p>
        </p:txBody>
      </p:sp>
    </p:spTree>
    <p:extLst>
      <p:ext uri="{BB962C8B-B14F-4D97-AF65-F5344CB8AC3E}">
        <p14:creationId xmlns:p14="http://schemas.microsoft.com/office/powerpoint/2010/main" val="442899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8FCB7E5-4E6F-E0FC-A542-0CCFFA3626D3}"/>
            </a:ext>
          </a:extLst>
        </p:cNvPr>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CC24DC4B-EB9C-17EB-1A8F-DE4F7FDC1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D942E672-0DC0-92EB-752E-055F34E3C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5" name="Freeform: Shape 1054">
            <a:extLst>
              <a:ext uri="{FF2B5EF4-FFF2-40B4-BE49-F238E27FC236}">
                <a16:creationId xmlns:a16="http://schemas.microsoft.com/office/drawing/2014/main" id="{4C1F9741-4480-4B46-1415-D0A444773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re 1">
            <a:extLst>
              <a:ext uri="{FF2B5EF4-FFF2-40B4-BE49-F238E27FC236}">
                <a16:creationId xmlns:a16="http://schemas.microsoft.com/office/drawing/2014/main" id="{C2D46FEA-BF88-D751-E47F-001C590EFDCB}"/>
              </a:ext>
            </a:extLst>
          </p:cNvPr>
          <p:cNvSpPr>
            <a:spLocks noGrp="1"/>
          </p:cNvSpPr>
          <p:nvPr>
            <p:ph type="title"/>
          </p:nvPr>
        </p:nvSpPr>
        <p:spPr>
          <a:xfrm>
            <a:off x="720000" y="619201"/>
            <a:ext cx="5003800" cy="1477328"/>
          </a:xfrm>
        </p:spPr>
        <p:txBody>
          <a:bodyPr>
            <a:normAutofit/>
          </a:bodyPr>
          <a:lstStyle/>
          <a:p>
            <a:r>
              <a:rPr lang="fr-FR" sz="3200" dirty="0"/>
              <a:t>Présentation de l’entreprise</a:t>
            </a:r>
          </a:p>
        </p:txBody>
      </p:sp>
      <p:sp>
        <p:nvSpPr>
          <p:cNvPr id="4" name="Espace réservé du pied de page 3">
            <a:extLst>
              <a:ext uri="{FF2B5EF4-FFF2-40B4-BE49-F238E27FC236}">
                <a16:creationId xmlns:a16="http://schemas.microsoft.com/office/drawing/2014/main" id="{59634A08-AC2F-CE46-A691-B78E8983FA27}"/>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3B6A702E-F1C4-CDB8-6870-B75BE4E17859}"/>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4</a:t>
            </a:fld>
            <a:endParaRPr lang="en-US"/>
          </a:p>
        </p:txBody>
      </p:sp>
      <p:graphicFrame>
        <p:nvGraphicFramePr>
          <p:cNvPr id="1035" name="Espace réservé du contenu 2">
            <a:extLst>
              <a:ext uri="{FF2B5EF4-FFF2-40B4-BE49-F238E27FC236}">
                <a16:creationId xmlns:a16="http://schemas.microsoft.com/office/drawing/2014/main" id="{EECE9521-2E90-F88D-4876-15124B15A2C5}"/>
              </a:ext>
            </a:extLst>
          </p:cNvPr>
          <p:cNvGraphicFramePr>
            <a:graphicFrameLocks noGrp="1"/>
          </p:cNvGraphicFramePr>
          <p:nvPr>
            <p:ph idx="1"/>
            <p:extLst>
              <p:ext uri="{D42A27DB-BD31-4B8C-83A1-F6EECF244321}">
                <p14:modId xmlns:p14="http://schemas.microsoft.com/office/powerpoint/2010/main" val="2232058577"/>
              </p:ext>
            </p:extLst>
          </p:nvPr>
        </p:nvGraphicFramePr>
        <p:xfrm>
          <a:off x="6480000" y="633600"/>
          <a:ext cx="4991962" cy="5135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descr="Une image contenant texte, Police, jaune, Graphique&#10;&#10;Le contenu généré par l’IA peut être incorrect.">
            <a:extLst>
              <a:ext uri="{FF2B5EF4-FFF2-40B4-BE49-F238E27FC236}">
                <a16:creationId xmlns:a16="http://schemas.microsoft.com/office/drawing/2014/main" id="{5081F968-45B5-A302-0B33-AF625C639F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221" y="5502546"/>
            <a:ext cx="2524163" cy="635454"/>
          </a:xfrm>
          <a:prstGeom prst="rect">
            <a:avLst/>
          </a:prstGeom>
        </p:spPr>
      </p:pic>
      <p:pic>
        <p:nvPicPr>
          <p:cNvPr id="9" name="Image 8">
            <a:extLst>
              <a:ext uri="{FF2B5EF4-FFF2-40B4-BE49-F238E27FC236}">
                <a16:creationId xmlns:a16="http://schemas.microsoft.com/office/drawing/2014/main" id="{1466396B-64B9-6208-DC1B-801934B8DF17}"/>
              </a:ext>
            </a:extLst>
          </p:cNvPr>
          <p:cNvPicPr>
            <a:picLocks noChangeAspect="1"/>
          </p:cNvPicPr>
          <p:nvPr/>
        </p:nvPicPr>
        <p:blipFill>
          <a:blip r:embed="rId9"/>
          <a:stretch>
            <a:fillRect/>
          </a:stretch>
        </p:blipFill>
        <p:spPr>
          <a:xfrm>
            <a:off x="340086" y="1956073"/>
            <a:ext cx="5310481" cy="2664943"/>
          </a:xfrm>
          <a:prstGeom prst="rect">
            <a:avLst/>
          </a:prstGeom>
        </p:spPr>
      </p:pic>
    </p:spTree>
    <p:extLst>
      <p:ext uri="{BB962C8B-B14F-4D97-AF65-F5344CB8AC3E}">
        <p14:creationId xmlns:p14="http://schemas.microsoft.com/office/powerpoint/2010/main" val="24926528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6" name="Freeform: Shape 1042">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4" name="Espace réservé du pied de page 3">
            <a:extLst>
              <a:ext uri="{FF2B5EF4-FFF2-40B4-BE49-F238E27FC236}">
                <a16:creationId xmlns:a16="http://schemas.microsoft.com/office/drawing/2014/main" id="{CF34653E-426C-9F41-AE95-E59EC7DC8183}"/>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B4076556-0A00-BCBD-6939-3A294CD9B25E}"/>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5</a:t>
            </a:fld>
            <a:endParaRPr lang="en-US"/>
          </a:p>
        </p:txBody>
      </p:sp>
      <p:grpSp>
        <p:nvGrpSpPr>
          <p:cNvPr id="32" name="Groupe 31">
            <a:extLst>
              <a:ext uri="{FF2B5EF4-FFF2-40B4-BE49-F238E27FC236}">
                <a16:creationId xmlns:a16="http://schemas.microsoft.com/office/drawing/2014/main" id="{9A1296A3-16C0-BC8C-3470-9C327B275329}"/>
              </a:ext>
            </a:extLst>
          </p:cNvPr>
          <p:cNvGrpSpPr/>
          <p:nvPr/>
        </p:nvGrpSpPr>
        <p:grpSpPr>
          <a:xfrm>
            <a:off x="658091" y="1541026"/>
            <a:ext cx="4623501" cy="1137862"/>
            <a:chOff x="6586805" y="2860069"/>
            <a:chExt cx="4623501" cy="1137862"/>
          </a:xfrm>
        </p:grpSpPr>
        <p:sp>
          <p:nvSpPr>
            <p:cNvPr id="20" name="Rectangle : coins arrondis 19">
              <a:extLst>
                <a:ext uri="{FF2B5EF4-FFF2-40B4-BE49-F238E27FC236}">
                  <a16:creationId xmlns:a16="http://schemas.microsoft.com/office/drawing/2014/main" id="{2E334C3B-52CB-C502-77E5-3E64029CAE89}"/>
                </a:ext>
              </a:extLst>
            </p:cNvPr>
            <p:cNvSpPr/>
            <p:nvPr/>
          </p:nvSpPr>
          <p:spPr>
            <a:xfrm>
              <a:off x="6586805" y="2860069"/>
              <a:ext cx="4201504" cy="1137862"/>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fr-FR" dirty="0"/>
            </a:p>
            <a:p>
              <a:endParaRPr lang="fr-FR" dirty="0"/>
            </a:p>
            <a:p>
              <a:endParaRPr lang="fr-FR" dirty="0"/>
            </a:p>
            <a:p>
              <a:endParaRPr lang="fr-FR" dirty="0"/>
            </a:p>
            <a:p>
              <a:pPr marL="228600" indent="-228600">
                <a:lnSpc>
                  <a:spcPct val="120000"/>
                </a:lnSpc>
                <a:spcBef>
                  <a:spcPts val="1000"/>
                </a:spcBef>
                <a:buClr>
                  <a:srgbClr val="FF0000"/>
                </a:buClr>
                <a:buSzPct val="150000"/>
                <a:buFont typeface="Wingdings" panose="05000000000000000000" pitchFamily="2" charset="2"/>
                <a:buChar char="Ø"/>
              </a:pPr>
              <a:r>
                <a:rPr lang="fr-FR" sz="2000" b="1" spc="20" dirty="0">
                  <a:solidFill>
                    <a:schemeClr val="tx1">
                      <a:alpha val="58000"/>
                    </a:schemeClr>
                  </a:solidFill>
                  <a:latin typeface="Söhne"/>
                </a:rPr>
                <a:t>Modernisation des switches</a:t>
              </a:r>
            </a:p>
            <a:p>
              <a:pPr marL="228600" indent="-228600">
                <a:lnSpc>
                  <a:spcPct val="120000"/>
                </a:lnSpc>
                <a:spcBef>
                  <a:spcPts val="1000"/>
                </a:spcBef>
                <a:buClr>
                  <a:srgbClr val="FF0000"/>
                </a:buClr>
                <a:buSzPct val="150000"/>
                <a:buFont typeface="Wingdings" panose="05000000000000000000" pitchFamily="2" charset="2"/>
                <a:buChar char="Ø"/>
              </a:pPr>
              <a:endParaRPr lang="fr-FR" sz="2000" b="1" spc="20" dirty="0">
                <a:solidFill>
                  <a:schemeClr val="tx1">
                    <a:alpha val="58000"/>
                  </a:schemeClr>
                </a:solidFill>
                <a:latin typeface="Söhne"/>
              </a:endParaRPr>
            </a:p>
            <a:p>
              <a:endParaRPr lang="fr-FR" dirty="0"/>
            </a:p>
          </p:txBody>
        </p:sp>
        <p:sp>
          <p:nvSpPr>
            <p:cNvPr id="21" name="Rectangle 20" descr="Internet des objets avec un remplissage uni">
              <a:extLst>
                <a:ext uri="{FF2B5EF4-FFF2-40B4-BE49-F238E27FC236}">
                  <a16:creationId xmlns:a16="http://schemas.microsoft.com/office/drawing/2014/main" id="{DAD6A5DC-8B1F-3760-F3A1-206F4682BFCF}"/>
                </a:ext>
              </a:extLst>
            </p:cNvPr>
            <p:cNvSpPr/>
            <p:nvPr/>
          </p:nvSpPr>
          <p:spPr>
            <a:xfrm>
              <a:off x="6931007" y="3116088"/>
              <a:ext cx="625824" cy="625824"/>
            </a:xfrm>
            <a:prstGeom prst="rect">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alpha val="0"/>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fr-FR"/>
            </a:p>
          </p:txBody>
        </p:sp>
        <p:sp>
          <p:nvSpPr>
            <p:cNvPr id="22" name="Forme libre : forme 21">
              <a:extLst>
                <a:ext uri="{FF2B5EF4-FFF2-40B4-BE49-F238E27FC236}">
                  <a16:creationId xmlns:a16="http://schemas.microsoft.com/office/drawing/2014/main" id="{848357AF-4D9D-52DE-D857-7EAA5DA6892C}"/>
                </a:ext>
              </a:extLst>
            </p:cNvPr>
            <p:cNvSpPr/>
            <p:nvPr/>
          </p:nvSpPr>
          <p:spPr>
            <a:xfrm>
              <a:off x="7901034" y="2860069"/>
              <a:ext cx="3309272" cy="1137862"/>
            </a:xfrm>
            <a:custGeom>
              <a:avLst/>
              <a:gdLst>
                <a:gd name="connsiteX0" fmla="*/ 0 w 4874458"/>
                <a:gd name="connsiteY0" fmla="*/ 0 h 1137862"/>
                <a:gd name="connsiteX1" fmla="*/ 4874458 w 4874458"/>
                <a:gd name="connsiteY1" fmla="*/ 0 h 1137862"/>
                <a:gd name="connsiteX2" fmla="*/ 4874458 w 4874458"/>
                <a:gd name="connsiteY2" fmla="*/ 1137862 h 1137862"/>
                <a:gd name="connsiteX3" fmla="*/ 0 w 4874458"/>
                <a:gd name="connsiteY3" fmla="*/ 1137862 h 1137862"/>
                <a:gd name="connsiteX4" fmla="*/ 0 w 4874458"/>
                <a:gd name="connsiteY4" fmla="*/ 0 h 113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4458" h="1137862">
                  <a:moveTo>
                    <a:pt x="0" y="0"/>
                  </a:moveTo>
                  <a:lnTo>
                    <a:pt x="4874458" y="0"/>
                  </a:lnTo>
                  <a:lnTo>
                    <a:pt x="4874458" y="1137862"/>
                  </a:lnTo>
                  <a:lnTo>
                    <a:pt x="0" y="11378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424" tIns="120424" rIns="120424" bIns="120424" numCol="1" spcCol="1270" anchor="ctr" anchorCtr="0">
              <a:noAutofit/>
            </a:bodyPr>
            <a:lstStyle/>
            <a:p>
              <a:pPr marL="0" lvl="0" indent="0" algn="l" defTabSz="977900">
                <a:lnSpc>
                  <a:spcPct val="100000"/>
                </a:lnSpc>
                <a:spcBef>
                  <a:spcPct val="0"/>
                </a:spcBef>
                <a:spcAft>
                  <a:spcPct val="35000"/>
                </a:spcAft>
                <a:buNone/>
              </a:pPr>
              <a:r>
                <a:rPr lang="fr-FR" sz="2200" kern="1200" dirty="0"/>
                <a:t>Besoin</a:t>
              </a:r>
            </a:p>
          </p:txBody>
        </p:sp>
      </p:grpSp>
      <p:grpSp>
        <p:nvGrpSpPr>
          <p:cNvPr id="33" name="Groupe 32">
            <a:extLst>
              <a:ext uri="{FF2B5EF4-FFF2-40B4-BE49-F238E27FC236}">
                <a16:creationId xmlns:a16="http://schemas.microsoft.com/office/drawing/2014/main" id="{80BA3726-5F83-A5AF-55D6-2246F7ECE1BB}"/>
              </a:ext>
            </a:extLst>
          </p:cNvPr>
          <p:cNvGrpSpPr/>
          <p:nvPr/>
        </p:nvGrpSpPr>
        <p:grpSpPr>
          <a:xfrm>
            <a:off x="6636044" y="1509301"/>
            <a:ext cx="6116899" cy="1137862"/>
            <a:chOff x="537714" y="2860069"/>
            <a:chExt cx="6094040" cy="1137862"/>
          </a:xfrm>
        </p:grpSpPr>
        <p:sp>
          <p:nvSpPr>
            <p:cNvPr id="23" name="Rectangle : coins arrondis 22">
              <a:extLst>
                <a:ext uri="{FF2B5EF4-FFF2-40B4-BE49-F238E27FC236}">
                  <a16:creationId xmlns:a16="http://schemas.microsoft.com/office/drawing/2014/main" id="{61020BCD-3E42-B878-3BC4-E17130ED302C}"/>
                </a:ext>
              </a:extLst>
            </p:cNvPr>
            <p:cNvSpPr/>
            <p:nvPr/>
          </p:nvSpPr>
          <p:spPr>
            <a:xfrm>
              <a:off x="537714" y="2860069"/>
              <a:ext cx="4185803" cy="1137862"/>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pPr marL="228600" indent="-228600">
                <a:lnSpc>
                  <a:spcPct val="120000"/>
                </a:lnSpc>
                <a:spcBef>
                  <a:spcPts val="1000"/>
                </a:spcBef>
                <a:buClr>
                  <a:srgbClr val="FF0000"/>
                </a:buClr>
                <a:buSzPct val="150000"/>
                <a:buFont typeface="Wingdings" panose="05000000000000000000" pitchFamily="2" charset="2"/>
                <a:buChar char="Ø"/>
              </a:pPr>
              <a:endParaRPr lang="fr-FR" sz="2000" b="1" spc="20" dirty="0">
                <a:solidFill>
                  <a:schemeClr val="tx1">
                    <a:alpha val="58000"/>
                  </a:schemeClr>
                </a:solidFill>
                <a:latin typeface="Söhne"/>
              </a:endParaRPr>
            </a:p>
            <a:p>
              <a:pPr>
                <a:lnSpc>
                  <a:spcPct val="120000"/>
                </a:lnSpc>
                <a:spcBef>
                  <a:spcPts val="1000"/>
                </a:spcBef>
                <a:buClr>
                  <a:srgbClr val="FF0000"/>
                </a:buClr>
                <a:buSzPct val="150000"/>
              </a:pPr>
              <a:endParaRPr lang="fr-FR" sz="2000" b="1" spc="20" dirty="0">
                <a:solidFill>
                  <a:schemeClr val="tx1">
                    <a:alpha val="58000"/>
                  </a:schemeClr>
                </a:solidFill>
                <a:latin typeface="Söhne"/>
              </a:endParaRPr>
            </a:p>
            <a:p>
              <a:pPr>
                <a:lnSpc>
                  <a:spcPct val="120000"/>
                </a:lnSpc>
                <a:spcBef>
                  <a:spcPts val="1000"/>
                </a:spcBef>
                <a:buClr>
                  <a:srgbClr val="FF0000"/>
                </a:buClr>
                <a:buSzPct val="150000"/>
              </a:pPr>
              <a:endParaRPr lang="fr-FR" sz="2000" b="1" spc="20" dirty="0">
                <a:solidFill>
                  <a:schemeClr val="tx1">
                    <a:alpha val="58000"/>
                  </a:schemeClr>
                </a:solidFill>
                <a:latin typeface="Söhne"/>
              </a:endParaRPr>
            </a:p>
            <a:p>
              <a:pPr marL="228600" indent="-228600">
                <a:lnSpc>
                  <a:spcPct val="120000"/>
                </a:lnSpc>
                <a:spcBef>
                  <a:spcPts val="1000"/>
                </a:spcBef>
                <a:buClr>
                  <a:srgbClr val="FF0000"/>
                </a:buClr>
                <a:buSzPct val="150000"/>
                <a:buFont typeface="Wingdings" panose="05000000000000000000" pitchFamily="2" charset="2"/>
                <a:buChar char="Ø"/>
              </a:pPr>
              <a:r>
                <a:rPr lang="fr-FR" sz="2000" b="1" spc="20" dirty="0">
                  <a:solidFill>
                    <a:schemeClr val="tx1">
                      <a:alpha val="58000"/>
                    </a:schemeClr>
                  </a:solidFill>
                  <a:latin typeface="Söhne"/>
                </a:rPr>
                <a:t>Mise en place de documentation</a:t>
              </a:r>
            </a:p>
            <a:p>
              <a:pPr marL="228600" indent="-228600">
                <a:lnSpc>
                  <a:spcPct val="120000"/>
                </a:lnSpc>
                <a:spcBef>
                  <a:spcPts val="1000"/>
                </a:spcBef>
                <a:buClr>
                  <a:srgbClr val="FF0000"/>
                </a:buClr>
                <a:buSzPct val="150000"/>
                <a:buFont typeface="Wingdings" panose="05000000000000000000" pitchFamily="2" charset="2"/>
                <a:buChar char="Ø"/>
              </a:pPr>
              <a:r>
                <a:rPr lang="fr-FR" sz="2000" b="1" spc="20" dirty="0">
                  <a:solidFill>
                    <a:schemeClr val="tx1">
                      <a:alpha val="58000"/>
                    </a:schemeClr>
                  </a:solidFill>
                  <a:latin typeface="Söhne"/>
                </a:rPr>
                <a:t>HA ; QOS</a:t>
              </a:r>
            </a:p>
            <a:p>
              <a:pPr marL="228600" indent="-228600">
                <a:lnSpc>
                  <a:spcPct val="120000"/>
                </a:lnSpc>
                <a:spcBef>
                  <a:spcPts val="1000"/>
                </a:spcBef>
                <a:buClr>
                  <a:srgbClr val="FF0000"/>
                </a:buClr>
                <a:buSzPct val="150000"/>
                <a:buFont typeface="Wingdings" panose="05000000000000000000" pitchFamily="2" charset="2"/>
                <a:buChar char="Ø"/>
              </a:pPr>
              <a:r>
                <a:rPr lang="fr-FR" sz="2000" b="1" spc="20" dirty="0">
                  <a:solidFill>
                    <a:schemeClr val="tx1">
                      <a:alpha val="58000"/>
                    </a:schemeClr>
                  </a:solidFill>
                  <a:latin typeface="Söhne"/>
                </a:rPr>
                <a:t>Adaptation</a:t>
              </a:r>
            </a:p>
            <a:p>
              <a:pPr marL="228600" indent="-228600">
                <a:lnSpc>
                  <a:spcPct val="120000"/>
                </a:lnSpc>
                <a:spcBef>
                  <a:spcPts val="1000"/>
                </a:spcBef>
                <a:buClr>
                  <a:srgbClr val="FF0000"/>
                </a:buClr>
                <a:buSzPct val="150000"/>
                <a:buFont typeface="Wingdings" panose="05000000000000000000" pitchFamily="2" charset="2"/>
                <a:buChar char="Ø"/>
              </a:pPr>
              <a:endParaRPr lang="fr-FR" sz="2000" b="1" spc="20" dirty="0">
                <a:solidFill>
                  <a:schemeClr val="tx1">
                    <a:alpha val="58000"/>
                  </a:schemeClr>
                </a:solidFill>
                <a:latin typeface="Söhne"/>
              </a:endParaRPr>
            </a:p>
            <a:p>
              <a:pPr marL="228600" indent="-228600">
                <a:lnSpc>
                  <a:spcPct val="120000"/>
                </a:lnSpc>
                <a:spcBef>
                  <a:spcPts val="1000"/>
                </a:spcBef>
                <a:buClr>
                  <a:srgbClr val="FF0000"/>
                </a:buClr>
                <a:buSzPct val="150000"/>
                <a:buFont typeface="Wingdings" panose="05000000000000000000" pitchFamily="2" charset="2"/>
                <a:buChar char="Ø"/>
              </a:pPr>
              <a:endParaRPr lang="fr-FR" sz="2000" b="1" spc="20" dirty="0">
                <a:solidFill>
                  <a:schemeClr val="tx1">
                    <a:alpha val="58000"/>
                  </a:schemeClr>
                </a:solidFill>
                <a:latin typeface="Söhne"/>
              </a:endParaRPr>
            </a:p>
          </p:txBody>
        </p:sp>
        <p:sp>
          <p:nvSpPr>
            <p:cNvPr id="24" name="Rectangle 23" descr="Single gear">
              <a:extLst>
                <a:ext uri="{FF2B5EF4-FFF2-40B4-BE49-F238E27FC236}">
                  <a16:creationId xmlns:a16="http://schemas.microsoft.com/office/drawing/2014/main" id="{8712B3A1-F0BD-88D7-D9B1-6E55140B9D4C}"/>
                </a:ext>
              </a:extLst>
            </p:cNvPr>
            <p:cNvSpPr/>
            <p:nvPr/>
          </p:nvSpPr>
          <p:spPr>
            <a:xfrm>
              <a:off x="881917" y="3116088"/>
              <a:ext cx="625824" cy="62582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fr-FR"/>
            </a:p>
          </p:txBody>
        </p:sp>
        <p:sp>
          <p:nvSpPr>
            <p:cNvPr id="25" name="Forme libre : forme 24">
              <a:extLst>
                <a:ext uri="{FF2B5EF4-FFF2-40B4-BE49-F238E27FC236}">
                  <a16:creationId xmlns:a16="http://schemas.microsoft.com/office/drawing/2014/main" id="{1E00498E-3655-2966-2224-E2534B52A70F}"/>
                </a:ext>
              </a:extLst>
            </p:cNvPr>
            <p:cNvSpPr/>
            <p:nvPr/>
          </p:nvSpPr>
          <p:spPr>
            <a:xfrm>
              <a:off x="1851942" y="2860069"/>
              <a:ext cx="4779812" cy="1137862"/>
            </a:xfrm>
            <a:custGeom>
              <a:avLst/>
              <a:gdLst>
                <a:gd name="connsiteX0" fmla="*/ 0 w 4874458"/>
                <a:gd name="connsiteY0" fmla="*/ 0 h 1137862"/>
                <a:gd name="connsiteX1" fmla="*/ 4874458 w 4874458"/>
                <a:gd name="connsiteY1" fmla="*/ 0 h 1137862"/>
                <a:gd name="connsiteX2" fmla="*/ 4874458 w 4874458"/>
                <a:gd name="connsiteY2" fmla="*/ 1137862 h 1137862"/>
                <a:gd name="connsiteX3" fmla="*/ 0 w 4874458"/>
                <a:gd name="connsiteY3" fmla="*/ 1137862 h 1137862"/>
                <a:gd name="connsiteX4" fmla="*/ 0 w 4874458"/>
                <a:gd name="connsiteY4" fmla="*/ 0 h 113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4458" h="1137862">
                  <a:moveTo>
                    <a:pt x="0" y="0"/>
                  </a:moveTo>
                  <a:lnTo>
                    <a:pt x="4874458" y="0"/>
                  </a:lnTo>
                  <a:lnTo>
                    <a:pt x="4874458" y="1137862"/>
                  </a:lnTo>
                  <a:lnTo>
                    <a:pt x="0" y="11378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424" tIns="120424" rIns="120424" bIns="120424" numCol="1" spcCol="1270" anchor="ctr" anchorCtr="0">
              <a:noAutofit/>
            </a:bodyPr>
            <a:lstStyle/>
            <a:p>
              <a:pPr marL="0" lvl="0" indent="0" algn="l" defTabSz="977900">
                <a:lnSpc>
                  <a:spcPct val="100000"/>
                </a:lnSpc>
                <a:spcBef>
                  <a:spcPct val="0"/>
                </a:spcBef>
                <a:spcAft>
                  <a:spcPct val="35000"/>
                </a:spcAft>
                <a:buNone/>
              </a:pPr>
              <a:r>
                <a:rPr lang="fr-FR" sz="2200" kern="1200" dirty="0"/>
                <a:t>Configuration</a:t>
              </a:r>
              <a:endParaRPr lang="en-US" sz="2200" kern="1200" dirty="0"/>
            </a:p>
          </p:txBody>
        </p:sp>
      </p:grpSp>
      <p:pic>
        <p:nvPicPr>
          <p:cNvPr id="3" name="Picture 10">
            <a:extLst>
              <a:ext uri="{FF2B5EF4-FFF2-40B4-BE49-F238E27FC236}">
                <a16:creationId xmlns:a16="http://schemas.microsoft.com/office/drawing/2014/main" id="{6C1C17C5-9E0D-06B7-D24D-E3303A475B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39" y="5365266"/>
            <a:ext cx="1799150" cy="10096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BCA94CFF-2DC0-985D-98D3-EC73FF255A2B}"/>
              </a:ext>
            </a:extLst>
          </p:cNvPr>
          <p:cNvSpPr>
            <a:spLocks noGrp="1"/>
          </p:cNvSpPr>
          <p:nvPr>
            <p:ph type="title"/>
          </p:nvPr>
        </p:nvSpPr>
        <p:spPr>
          <a:xfrm>
            <a:off x="249365" y="315563"/>
            <a:ext cx="8079616" cy="1447106"/>
          </a:xfrm>
        </p:spPr>
        <p:txBody>
          <a:bodyPr>
            <a:normAutofit/>
          </a:bodyPr>
          <a:lstStyle/>
          <a:p>
            <a:r>
              <a:rPr lang="fr-FR"/>
              <a:t>Activité 1 : Modernisation des SWITCH</a:t>
            </a:r>
            <a:br>
              <a:rPr lang="fr-FR"/>
            </a:br>
            <a:endParaRPr lang="fr-FR" dirty="0"/>
          </a:p>
        </p:txBody>
      </p:sp>
    </p:spTree>
    <p:extLst>
      <p:ext uri="{BB962C8B-B14F-4D97-AF65-F5344CB8AC3E}">
        <p14:creationId xmlns:p14="http://schemas.microsoft.com/office/powerpoint/2010/main" val="1132951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5" name="Rectangle 1034">
            <a:extLst>
              <a:ext uri="{FF2B5EF4-FFF2-40B4-BE49-F238E27FC236}">
                <a16:creationId xmlns:a16="http://schemas.microsoft.com/office/drawing/2014/main" id="{57FD0D75-1382-4CB8-BFB1-972F6DF55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B45424FD-F6A1-4096-9DD4-441185495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5">
            <a:extLst>
              <a:ext uri="{FF2B5EF4-FFF2-40B4-BE49-F238E27FC236}">
                <a16:creationId xmlns:a16="http://schemas.microsoft.com/office/drawing/2014/main" id="{07B9D3CB-1361-E3F8-2E6D-332E79FABBC3}"/>
              </a:ext>
            </a:extLst>
          </p:cNvPr>
          <p:cNvSpPr>
            <a:spLocks noGrp="1"/>
          </p:cNvSpPr>
          <p:nvPr>
            <p:ph type="title"/>
          </p:nvPr>
        </p:nvSpPr>
        <p:spPr>
          <a:xfrm>
            <a:off x="720000" y="619200"/>
            <a:ext cx="4991961" cy="1476000"/>
          </a:xfrm>
        </p:spPr>
        <p:txBody>
          <a:bodyPr vert="horz" wrap="square" lIns="0" tIns="0" rIns="0" bIns="0" rtlCol="0" anchor="ctr" anchorCtr="0">
            <a:normAutofit/>
          </a:bodyPr>
          <a:lstStyle/>
          <a:p>
            <a:r>
              <a:rPr lang="en-US" sz="3200"/>
              <a:t>Modernisation des SWITCH</a:t>
            </a:r>
          </a:p>
        </p:txBody>
      </p:sp>
      <p:sp useBgFill="1">
        <p:nvSpPr>
          <p:cNvPr id="1039" name="Freeform: Shape 1038">
            <a:extLst>
              <a:ext uri="{FF2B5EF4-FFF2-40B4-BE49-F238E27FC236}">
                <a16:creationId xmlns:a16="http://schemas.microsoft.com/office/drawing/2014/main" id="{D7E55FD5-B961-45FE-A940-4A462DE8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7" fmla="*/ 6858000 w 6858000"/>
              <a:gd name="connsiteY7" fmla="*/ 14535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 name="connsiteX7" fmla="*/ 6858000 w 6858000"/>
              <a:gd name="connsiteY7" fmla="*/ 14535 h 5791331"/>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233764 w 6858000"/>
              <a:gd name="connsiteY5" fmla="*/ 19600 h 5791331"/>
              <a:gd name="connsiteX6" fmla="*/ 6643031 w 6858000"/>
              <a:gd name="connsiteY6" fmla="*/ 15010 h 5791331"/>
              <a:gd name="connsiteX7" fmla="*/ 6858000 w 6858000"/>
              <a:gd name="connsiteY7" fmla="*/ 14535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5791331">
                <a:moveTo>
                  <a:pt x="6858000" y="14535"/>
                </a:moveTo>
                <a:lnTo>
                  <a:pt x="6858000" y="5791331"/>
                </a:lnTo>
                <a:lnTo>
                  <a:pt x="0" y="5791330"/>
                </a:lnTo>
                <a:lnTo>
                  <a:pt x="0" y="0"/>
                </a:lnTo>
                <a:lnTo>
                  <a:pt x="145832" y="1175"/>
                </a:lnTo>
                <a:lnTo>
                  <a:pt x="2233764" y="19600"/>
                </a:lnTo>
                <a:cubicBezTo>
                  <a:pt x="2933352" y="33230"/>
                  <a:pt x="5032814" y="16325"/>
                  <a:pt x="6643031" y="15010"/>
                </a:cubicBezTo>
                <a:lnTo>
                  <a:pt x="6858000" y="14535"/>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028" name="Picture 4" descr="Alcatel OmniSwitch 6450 P48 Switch distributor in Pune India">
            <a:extLst>
              <a:ext uri="{FF2B5EF4-FFF2-40B4-BE49-F238E27FC236}">
                <a16:creationId xmlns:a16="http://schemas.microsoft.com/office/drawing/2014/main" id="{C24D6806-D078-1EAB-D062-2A67D0F461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1284" y="2940331"/>
            <a:ext cx="5721094" cy="3770424"/>
          </a:xfrm>
          <a:custGeom>
            <a:avLst/>
            <a:gdLst/>
            <a:ahLst/>
            <a:cxnLst/>
            <a:rect l="l" t="t" r="r" b="b"/>
            <a:pathLst>
              <a:path w="4295839" h="2524669">
                <a:moveTo>
                  <a:pt x="0" y="0"/>
                </a:moveTo>
                <a:lnTo>
                  <a:pt x="4295839" y="0"/>
                </a:lnTo>
                <a:lnTo>
                  <a:pt x="4295839" y="2524669"/>
                </a:lnTo>
                <a:lnTo>
                  <a:pt x="0" y="2524669"/>
                </a:lnTo>
                <a:close/>
              </a:path>
            </a:pathLst>
          </a:cu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id="{8F1D5BBC-89A9-0CD5-F0E7-FC1220777510}"/>
              </a:ext>
            </a:extLst>
          </p:cNvPr>
          <p:cNvSpPr>
            <a:spLocks noGrp="1"/>
          </p:cNvSpPr>
          <p:nvPr>
            <p:ph type="ftr" sz="quarter" idx="11"/>
          </p:nvPr>
        </p:nvSpPr>
        <p:spPr>
          <a:xfrm>
            <a:off x="4548188" y="6138000"/>
            <a:ext cx="5003800" cy="720000"/>
          </a:xfrm>
        </p:spPr>
        <p:txBody>
          <a:bodyPr vert="horz" lIns="0" tIns="180000" rIns="0" bIns="180000" rtlCol="0" anchor="ctr">
            <a:normAutofit/>
          </a:bodyPr>
          <a:lstStyle/>
          <a:p>
            <a:pPr algn="l" defTabSz="457200">
              <a:spcAft>
                <a:spcPts val="600"/>
              </a:spcAft>
            </a:pPr>
            <a:r>
              <a:rPr lang="en-US"/>
              <a:t>Léo ALIX</a:t>
            </a:r>
          </a:p>
        </p:txBody>
      </p:sp>
      <p:sp>
        <p:nvSpPr>
          <p:cNvPr id="5" name="Espace réservé du numéro de diapositive 4">
            <a:extLst>
              <a:ext uri="{FF2B5EF4-FFF2-40B4-BE49-F238E27FC236}">
                <a16:creationId xmlns:a16="http://schemas.microsoft.com/office/drawing/2014/main" id="{2CCDC5DC-54F4-DF92-8C72-965544D3A90C}"/>
              </a:ext>
            </a:extLst>
          </p:cNvPr>
          <p:cNvSpPr>
            <a:spLocks noGrp="1"/>
          </p:cNvSpPr>
          <p:nvPr>
            <p:ph type="sldNum" sz="quarter" idx="12"/>
          </p:nvPr>
        </p:nvSpPr>
        <p:spPr>
          <a:xfrm>
            <a:off x="10272713" y="6138000"/>
            <a:ext cx="1187449" cy="720000"/>
          </a:xfrm>
        </p:spPr>
        <p:txBody>
          <a:bodyPr vert="horz" lIns="0" tIns="180000" rIns="0" bIns="180000" rtlCol="0" anchor="ctr">
            <a:normAutofit/>
          </a:bodyPr>
          <a:lstStyle/>
          <a:p>
            <a:pPr defTabSz="457200">
              <a:spcAft>
                <a:spcPts val="600"/>
              </a:spcAft>
            </a:pPr>
            <a:fld id="{1621B6DD-29C1-4FEA-923F-71EA1347694C}" type="slidenum">
              <a:rPr lang="en-US" smtClean="0"/>
              <a:pPr defTabSz="457200">
                <a:spcAft>
                  <a:spcPts val="600"/>
                </a:spcAft>
              </a:pPr>
              <a:t>6</a:t>
            </a:fld>
            <a:endParaRPr lang="en-US"/>
          </a:p>
        </p:txBody>
      </p:sp>
      <p:pic>
        <p:nvPicPr>
          <p:cNvPr id="9" name="Picture 4" descr="Cisco Logo PNG Transparent &amp; SVG Vector - Freebie Supply">
            <a:extLst>
              <a:ext uri="{FF2B5EF4-FFF2-40B4-BE49-F238E27FC236}">
                <a16:creationId xmlns:a16="http://schemas.microsoft.com/office/drawing/2014/main" id="{8BB12283-B5EC-5CFF-3077-9B50D8947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10" y="5338612"/>
            <a:ext cx="1699888" cy="9001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1EEE360-0D25-0A78-4DC4-DB931723E5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5708" y="5252289"/>
            <a:ext cx="17991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649D72E0-11E9-F279-237C-0D8B938C405F}"/>
              </a:ext>
            </a:extLst>
          </p:cNvPr>
          <p:cNvPicPr>
            <a:picLocks noChangeAspect="1"/>
          </p:cNvPicPr>
          <p:nvPr/>
        </p:nvPicPr>
        <p:blipFill>
          <a:blip r:embed="rId6"/>
          <a:stretch>
            <a:fillRect/>
          </a:stretch>
        </p:blipFill>
        <p:spPr>
          <a:xfrm>
            <a:off x="7138675" y="442510"/>
            <a:ext cx="4032513" cy="3123279"/>
          </a:xfrm>
          <a:prstGeom prst="rect">
            <a:avLst/>
          </a:prstGeom>
        </p:spPr>
      </p:pic>
      <p:sp>
        <p:nvSpPr>
          <p:cNvPr id="2" name="Rectangle : coins arrondis 1">
            <a:extLst>
              <a:ext uri="{FF2B5EF4-FFF2-40B4-BE49-F238E27FC236}">
                <a16:creationId xmlns:a16="http://schemas.microsoft.com/office/drawing/2014/main" id="{88189F9B-1523-C9B3-75FF-8106FE5A86CB}"/>
              </a:ext>
            </a:extLst>
          </p:cNvPr>
          <p:cNvSpPr/>
          <p:nvPr/>
        </p:nvSpPr>
        <p:spPr>
          <a:xfrm>
            <a:off x="720000" y="2182052"/>
            <a:ext cx="5028419" cy="1137862"/>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3" name="Rectangle 2" descr="Ordinateur">
            <a:extLst>
              <a:ext uri="{FF2B5EF4-FFF2-40B4-BE49-F238E27FC236}">
                <a16:creationId xmlns:a16="http://schemas.microsoft.com/office/drawing/2014/main" id="{F2C85FC0-D441-9D98-483E-52A83E553D58}"/>
              </a:ext>
            </a:extLst>
          </p:cNvPr>
          <p:cNvSpPr/>
          <p:nvPr/>
        </p:nvSpPr>
        <p:spPr>
          <a:xfrm>
            <a:off x="1064203" y="2438071"/>
            <a:ext cx="508493" cy="625824"/>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fr-FR"/>
          </a:p>
        </p:txBody>
      </p:sp>
      <p:sp>
        <p:nvSpPr>
          <p:cNvPr id="7" name="Forme libre : forme 6">
            <a:extLst>
              <a:ext uri="{FF2B5EF4-FFF2-40B4-BE49-F238E27FC236}">
                <a16:creationId xmlns:a16="http://schemas.microsoft.com/office/drawing/2014/main" id="{3C5F8C8F-522C-1599-C849-C0E8D0D56399}"/>
              </a:ext>
            </a:extLst>
          </p:cNvPr>
          <p:cNvSpPr/>
          <p:nvPr/>
        </p:nvSpPr>
        <p:spPr>
          <a:xfrm>
            <a:off x="2034230" y="2182052"/>
            <a:ext cx="3960583" cy="1137862"/>
          </a:xfrm>
          <a:custGeom>
            <a:avLst/>
            <a:gdLst>
              <a:gd name="connsiteX0" fmla="*/ 0 w 4874458"/>
              <a:gd name="connsiteY0" fmla="*/ 0 h 1137862"/>
              <a:gd name="connsiteX1" fmla="*/ 4874458 w 4874458"/>
              <a:gd name="connsiteY1" fmla="*/ 0 h 1137862"/>
              <a:gd name="connsiteX2" fmla="*/ 4874458 w 4874458"/>
              <a:gd name="connsiteY2" fmla="*/ 1137862 h 1137862"/>
              <a:gd name="connsiteX3" fmla="*/ 0 w 4874458"/>
              <a:gd name="connsiteY3" fmla="*/ 1137862 h 1137862"/>
              <a:gd name="connsiteX4" fmla="*/ 0 w 4874458"/>
              <a:gd name="connsiteY4" fmla="*/ 0 h 113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4458" h="1137862">
                <a:moveTo>
                  <a:pt x="0" y="0"/>
                </a:moveTo>
                <a:lnTo>
                  <a:pt x="4874458" y="0"/>
                </a:lnTo>
                <a:lnTo>
                  <a:pt x="4874458" y="1137862"/>
                </a:lnTo>
                <a:lnTo>
                  <a:pt x="0" y="11378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424" tIns="120424" rIns="120424" bIns="120424" numCol="1" spcCol="1270" anchor="ctr" anchorCtr="0">
            <a:noAutofit/>
          </a:bodyPr>
          <a:lstStyle/>
          <a:p>
            <a:pPr marL="0" lvl="0" indent="0" algn="l" defTabSz="977900">
              <a:lnSpc>
                <a:spcPct val="100000"/>
              </a:lnSpc>
              <a:spcBef>
                <a:spcPct val="0"/>
              </a:spcBef>
              <a:spcAft>
                <a:spcPct val="35000"/>
              </a:spcAft>
              <a:buNone/>
            </a:pPr>
            <a:r>
              <a:rPr lang="fr-FR" sz="2200" kern="1200" dirty="0"/>
              <a:t>Déploiement </a:t>
            </a:r>
            <a:endParaRPr lang="en-US" sz="2200" kern="1200" dirty="0"/>
          </a:p>
        </p:txBody>
      </p:sp>
      <p:sp>
        <p:nvSpPr>
          <p:cNvPr id="8" name="Rectangle : coins arrondis 7">
            <a:extLst>
              <a:ext uri="{FF2B5EF4-FFF2-40B4-BE49-F238E27FC236}">
                <a16:creationId xmlns:a16="http://schemas.microsoft.com/office/drawing/2014/main" id="{F1A44550-8F74-91B3-6A04-EB231DA2675B}"/>
              </a:ext>
            </a:extLst>
          </p:cNvPr>
          <p:cNvSpPr/>
          <p:nvPr/>
        </p:nvSpPr>
        <p:spPr>
          <a:xfrm>
            <a:off x="720000" y="3565716"/>
            <a:ext cx="5028419" cy="1137862"/>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10" name="Rectangle 9" descr="Wireless router">
            <a:extLst>
              <a:ext uri="{FF2B5EF4-FFF2-40B4-BE49-F238E27FC236}">
                <a16:creationId xmlns:a16="http://schemas.microsoft.com/office/drawing/2014/main" id="{DE1A0C07-5EF9-ABE6-385B-F002C44953F0}"/>
              </a:ext>
            </a:extLst>
          </p:cNvPr>
          <p:cNvSpPr/>
          <p:nvPr/>
        </p:nvSpPr>
        <p:spPr>
          <a:xfrm>
            <a:off x="1064203" y="3860399"/>
            <a:ext cx="508493" cy="625824"/>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fr-FR"/>
          </a:p>
        </p:txBody>
      </p:sp>
      <p:sp>
        <p:nvSpPr>
          <p:cNvPr id="12" name="Forme libre : forme 11">
            <a:extLst>
              <a:ext uri="{FF2B5EF4-FFF2-40B4-BE49-F238E27FC236}">
                <a16:creationId xmlns:a16="http://schemas.microsoft.com/office/drawing/2014/main" id="{7A527650-32F2-8182-9B5E-3B5C0F5416A5}"/>
              </a:ext>
            </a:extLst>
          </p:cNvPr>
          <p:cNvSpPr/>
          <p:nvPr/>
        </p:nvSpPr>
        <p:spPr>
          <a:xfrm>
            <a:off x="2034230" y="3604380"/>
            <a:ext cx="3960583" cy="1137862"/>
          </a:xfrm>
          <a:custGeom>
            <a:avLst/>
            <a:gdLst>
              <a:gd name="connsiteX0" fmla="*/ 0 w 4874458"/>
              <a:gd name="connsiteY0" fmla="*/ 0 h 1137862"/>
              <a:gd name="connsiteX1" fmla="*/ 4874458 w 4874458"/>
              <a:gd name="connsiteY1" fmla="*/ 0 h 1137862"/>
              <a:gd name="connsiteX2" fmla="*/ 4874458 w 4874458"/>
              <a:gd name="connsiteY2" fmla="*/ 1137862 h 1137862"/>
              <a:gd name="connsiteX3" fmla="*/ 0 w 4874458"/>
              <a:gd name="connsiteY3" fmla="*/ 1137862 h 1137862"/>
              <a:gd name="connsiteX4" fmla="*/ 0 w 4874458"/>
              <a:gd name="connsiteY4" fmla="*/ 0 h 113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4458" h="1137862">
                <a:moveTo>
                  <a:pt x="0" y="0"/>
                </a:moveTo>
                <a:lnTo>
                  <a:pt x="4874458" y="0"/>
                </a:lnTo>
                <a:lnTo>
                  <a:pt x="4874458" y="1137862"/>
                </a:lnTo>
                <a:lnTo>
                  <a:pt x="0" y="11378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424" tIns="120424" rIns="120424" bIns="120424" numCol="1" spcCol="1270" anchor="ctr" anchorCtr="0">
            <a:noAutofit/>
          </a:bodyPr>
          <a:lstStyle/>
          <a:p>
            <a:pPr marL="0" lvl="0" indent="0" algn="l" defTabSz="977900">
              <a:lnSpc>
                <a:spcPct val="100000"/>
              </a:lnSpc>
              <a:spcBef>
                <a:spcPct val="0"/>
              </a:spcBef>
              <a:spcAft>
                <a:spcPct val="35000"/>
              </a:spcAft>
              <a:buNone/>
            </a:pPr>
            <a:r>
              <a:rPr lang="fr-FR" sz="2200" kern="1200" dirty="0"/>
              <a:t>Maintenances </a:t>
            </a:r>
            <a:endParaRPr lang="en-US" sz="2200" kern="1200" dirty="0"/>
          </a:p>
        </p:txBody>
      </p:sp>
    </p:spTree>
    <p:extLst>
      <p:ext uri="{BB962C8B-B14F-4D97-AF65-F5344CB8AC3E}">
        <p14:creationId xmlns:p14="http://schemas.microsoft.com/office/powerpoint/2010/main" val="425273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205" name="Rectangle 6204">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7" name="Rectangle 6206">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09" name="Freeform: Shape 6208">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re 1">
            <a:extLst>
              <a:ext uri="{FF2B5EF4-FFF2-40B4-BE49-F238E27FC236}">
                <a16:creationId xmlns:a16="http://schemas.microsoft.com/office/drawing/2014/main" id="{BE10AA78-2BE8-17E3-D5EC-84D1D5A8040F}"/>
              </a:ext>
            </a:extLst>
          </p:cNvPr>
          <p:cNvSpPr>
            <a:spLocks noGrp="1"/>
          </p:cNvSpPr>
          <p:nvPr>
            <p:ph type="title"/>
          </p:nvPr>
        </p:nvSpPr>
        <p:spPr>
          <a:xfrm>
            <a:off x="720000" y="619201"/>
            <a:ext cx="5003800" cy="1477328"/>
          </a:xfrm>
        </p:spPr>
        <p:txBody>
          <a:bodyPr>
            <a:normAutofit/>
          </a:bodyPr>
          <a:lstStyle/>
          <a:p>
            <a:r>
              <a:rPr lang="fr-FR" sz="3200" dirty="0"/>
              <a:t>Activité 2 </a:t>
            </a:r>
            <a:r>
              <a:rPr lang="fr-FR" sz="3200"/>
              <a:t>: HomeLab</a:t>
            </a:r>
            <a:endParaRPr lang="fr-FR" sz="3200" dirty="0"/>
          </a:p>
        </p:txBody>
      </p:sp>
      <p:pic>
        <p:nvPicPr>
          <p:cNvPr id="2050" name="Picture 2" descr="Interface de monitoring">
            <a:extLst>
              <a:ext uri="{FF2B5EF4-FFF2-40B4-BE49-F238E27FC236}">
                <a16:creationId xmlns:a16="http://schemas.microsoft.com/office/drawing/2014/main" id="{B1B83650-57BE-DADD-2F94-E040A7271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823" b="2285"/>
          <a:stretch>
            <a:fillRect/>
          </a:stretch>
        </p:blipFill>
        <p:spPr bwMode="auto">
          <a:xfrm>
            <a:off x="720000" y="3508394"/>
            <a:ext cx="5015639" cy="1758052"/>
          </a:xfrm>
          <a:custGeom>
            <a:avLst/>
            <a:gdLst/>
            <a:ahLst/>
            <a:cxnLst/>
            <a:rect l="l" t="t" r="r" b="b"/>
            <a:pathLst>
              <a:path w="5015639" h="3501162">
                <a:moveTo>
                  <a:pt x="0" y="0"/>
                </a:moveTo>
                <a:lnTo>
                  <a:pt x="5015639" y="0"/>
                </a:lnTo>
                <a:lnTo>
                  <a:pt x="5015639" y="3501162"/>
                </a:lnTo>
                <a:lnTo>
                  <a:pt x="0" y="3501162"/>
                </a:lnTo>
                <a:close/>
              </a:path>
            </a:pathLst>
          </a:cu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62C3C71D-DDEC-9E8E-910A-1C3F22200C97}"/>
              </a:ext>
            </a:extLst>
          </p:cNvPr>
          <p:cNvSpPr>
            <a:spLocks noGrp="1"/>
          </p:cNvSpPr>
          <p:nvPr>
            <p:ph idx="1"/>
          </p:nvPr>
        </p:nvSpPr>
        <p:spPr>
          <a:xfrm>
            <a:off x="6480000" y="633600"/>
            <a:ext cx="4991962" cy="5135374"/>
          </a:xfrm>
        </p:spPr>
        <p:txBody>
          <a:bodyPr>
            <a:normAutofit/>
          </a:bodyPr>
          <a:lstStyle/>
          <a:p>
            <a:pPr>
              <a:buClr>
                <a:srgbClr val="FF0000"/>
              </a:buClr>
              <a:buSzPct val="150000"/>
              <a:buFont typeface="Wingdings" panose="05000000000000000000" pitchFamily="2" charset="2"/>
              <a:buChar char="Ø"/>
            </a:pPr>
            <a:r>
              <a:rPr lang="fr-FR" dirty="0"/>
              <a:t>🕹️ </a:t>
            </a:r>
            <a:r>
              <a:rPr lang="fr-FR" b="1" dirty="0"/>
              <a:t>Serveur de jeux multi-instance : </a:t>
            </a:r>
            <a:r>
              <a:rPr lang="fr-FR" dirty="0"/>
              <a:t>ptérodactyle</a:t>
            </a:r>
          </a:p>
          <a:p>
            <a:pPr>
              <a:buClr>
                <a:srgbClr val="FF0000"/>
              </a:buClr>
              <a:buSzPct val="150000"/>
              <a:buFont typeface="Wingdings" panose="05000000000000000000" pitchFamily="2" charset="2"/>
              <a:buChar char="Ø"/>
            </a:pPr>
            <a:r>
              <a:rPr lang="fr-FR" dirty="0"/>
              <a:t>🛡️ </a:t>
            </a:r>
            <a:r>
              <a:rPr lang="fr-FR" b="1" dirty="0"/>
              <a:t>Sécurité offensive : </a:t>
            </a:r>
            <a:r>
              <a:rPr lang="fr-FR" dirty="0"/>
              <a:t>DVWA</a:t>
            </a:r>
          </a:p>
          <a:p>
            <a:pPr>
              <a:buClr>
                <a:srgbClr val="FF0000"/>
              </a:buClr>
              <a:buSzPct val="150000"/>
              <a:buFont typeface="Wingdings" panose="05000000000000000000" pitchFamily="2" charset="2"/>
              <a:buChar char="Ø"/>
            </a:pPr>
            <a:r>
              <a:rPr lang="fr-FR" dirty="0"/>
              <a:t>💾 </a:t>
            </a:r>
            <a:r>
              <a:rPr lang="fr-FR" b="1" dirty="0"/>
              <a:t>Stockage réseau : </a:t>
            </a:r>
            <a:r>
              <a:rPr lang="fr-FR" dirty="0"/>
              <a:t>CasaOS</a:t>
            </a:r>
          </a:p>
          <a:p>
            <a:pPr>
              <a:buClr>
                <a:srgbClr val="FF0000"/>
              </a:buClr>
              <a:buSzPct val="150000"/>
              <a:buFont typeface="Wingdings" panose="05000000000000000000" pitchFamily="2" charset="2"/>
              <a:buChar char="Ø"/>
            </a:pPr>
            <a:r>
              <a:rPr lang="fr-FR" dirty="0"/>
              <a:t>📈 </a:t>
            </a:r>
            <a:r>
              <a:rPr lang="fr-FR" b="1" dirty="0"/>
              <a:t>Supervision : </a:t>
            </a:r>
            <a:r>
              <a:rPr lang="fr-FR" dirty="0" err="1"/>
              <a:t>UptimeKuma</a:t>
            </a:r>
            <a:endParaRPr lang="fr-FR" dirty="0"/>
          </a:p>
          <a:p>
            <a:pPr>
              <a:buClr>
                <a:srgbClr val="FF0000"/>
              </a:buClr>
              <a:buSzPct val="150000"/>
              <a:buFont typeface="Wingdings" panose="05000000000000000000" pitchFamily="2" charset="2"/>
              <a:buChar char="Ø"/>
            </a:pPr>
            <a:r>
              <a:rPr lang="fr-FR" dirty="0"/>
              <a:t>🎨 </a:t>
            </a:r>
            <a:r>
              <a:rPr lang="fr-FR" b="1" dirty="0"/>
              <a:t>IA générative</a:t>
            </a:r>
            <a:r>
              <a:rPr lang="fr-FR" dirty="0"/>
              <a:t> : </a:t>
            </a:r>
            <a:r>
              <a:rPr lang="fr-FR" dirty="0" err="1"/>
              <a:t>Fooocus</a:t>
            </a:r>
            <a:endParaRPr lang="fr-FR" dirty="0"/>
          </a:p>
          <a:p>
            <a:pPr>
              <a:buClr>
                <a:srgbClr val="FF0000"/>
              </a:buClr>
              <a:buSzPct val="150000"/>
              <a:buFont typeface="Wingdings" panose="05000000000000000000" pitchFamily="2" charset="2"/>
              <a:buChar char="Ø"/>
            </a:pPr>
            <a:r>
              <a:rPr lang="fr-FR" b="1" dirty="0"/>
              <a:t>🤖 Collaboration avec IA :  </a:t>
            </a:r>
            <a:r>
              <a:rPr lang="fr-FR" dirty="0" err="1"/>
              <a:t>CrewIA</a:t>
            </a:r>
            <a:endParaRPr lang="fr-FR" dirty="0"/>
          </a:p>
          <a:p>
            <a:pPr>
              <a:buClr>
                <a:srgbClr val="FF0000"/>
              </a:buClr>
              <a:buSzPct val="150000"/>
              <a:buFont typeface="Wingdings" panose="05000000000000000000" pitchFamily="2" charset="2"/>
              <a:buChar char="Ø"/>
            </a:pPr>
            <a:r>
              <a:rPr lang="fr-FR" dirty="0"/>
              <a:t>🐧 </a:t>
            </a:r>
            <a:r>
              <a:rPr lang="fr-FR" b="1" dirty="0"/>
              <a:t>Administration Linux</a:t>
            </a:r>
            <a:r>
              <a:rPr lang="fr-FR" dirty="0"/>
              <a:t> : Kali Linux ; Debian 11 &amp; 12</a:t>
            </a:r>
          </a:p>
          <a:p>
            <a:pPr>
              <a:buClr>
                <a:srgbClr val="FF0000"/>
              </a:buClr>
              <a:buSzPct val="150000"/>
              <a:buFont typeface="Wingdings" panose="05000000000000000000" pitchFamily="2" charset="2"/>
              <a:buChar char="Ø"/>
            </a:pPr>
            <a:r>
              <a:rPr lang="fr-FR" dirty="0"/>
              <a:t>🔒 </a:t>
            </a:r>
            <a:r>
              <a:rPr lang="fr-FR" b="1" dirty="0"/>
              <a:t>VPN/IP</a:t>
            </a:r>
            <a:r>
              <a:rPr lang="fr-FR" dirty="0"/>
              <a:t> : </a:t>
            </a:r>
            <a:r>
              <a:rPr lang="fr-FR" dirty="0" err="1"/>
              <a:t>Tailscale</a:t>
            </a:r>
            <a:r>
              <a:rPr lang="fr-FR" dirty="0"/>
              <a:t> </a:t>
            </a:r>
          </a:p>
          <a:p>
            <a:pPr>
              <a:buClr>
                <a:srgbClr val="FF0000"/>
              </a:buClr>
              <a:buSzPct val="150000"/>
              <a:buFont typeface="Wingdings" panose="05000000000000000000" pitchFamily="2" charset="2"/>
              <a:buChar char="Ø"/>
            </a:pPr>
            <a:r>
              <a:rPr lang="fr-FR" b="1" dirty="0"/>
              <a:t>Docker : </a:t>
            </a:r>
            <a:r>
              <a:rPr lang="fr-FR" dirty="0"/>
              <a:t>docker &amp; </a:t>
            </a:r>
            <a:r>
              <a:rPr lang="fr-FR" dirty="0" err="1"/>
              <a:t>portainer</a:t>
            </a:r>
            <a:endParaRPr lang="fr-FR" dirty="0"/>
          </a:p>
          <a:p>
            <a:pPr>
              <a:buClr>
                <a:srgbClr val="FF0000"/>
              </a:buClr>
              <a:buSzPct val="150000"/>
              <a:buFont typeface="Wingdings" panose="05000000000000000000" pitchFamily="2" charset="2"/>
              <a:buChar char="Ø"/>
            </a:pPr>
            <a:endParaRPr lang="fr-FR" dirty="0"/>
          </a:p>
        </p:txBody>
      </p:sp>
      <p:sp>
        <p:nvSpPr>
          <p:cNvPr id="4" name="Espace réservé du pied de page 3">
            <a:extLst>
              <a:ext uri="{FF2B5EF4-FFF2-40B4-BE49-F238E27FC236}">
                <a16:creationId xmlns:a16="http://schemas.microsoft.com/office/drawing/2014/main" id="{8D16BB69-9862-9F57-99B3-39C9298B7C6F}"/>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BF5383A4-1A25-AA82-8AA7-717205DD96CF}"/>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a:pPr>
                <a:spcAft>
                  <a:spcPts val="600"/>
                </a:spcAft>
              </a:pPr>
              <a:t>7</a:t>
            </a:fld>
            <a:endParaRPr lang="en-US"/>
          </a:p>
        </p:txBody>
      </p:sp>
      <p:pic>
        <p:nvPicPr>
          <p:cNvPr id="6" name="Picture 4" descr="Add Proxmox icon · Issue #337 · andOTP/andOTP · GitHub">
            <a:extLst>
              <a:ext uri="{FF2B5EF4-FFF2-40B4-BE49-F238E27FC236}">
                <a16:creationId xmlns:a16="http://schemas.microsoft.com/office/drawing/2014/main" id="{A43B4AA9-B367-B60E-4739-1032D6CD5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9861" y="19415"/>
            <a:ext cx="1405372" cy="13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5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CA94CFF-2DC0-985D-98D3-EC73FF255A2B}"/>
              </a:ext>
            </a:extLst>
          </p:cNvPr>
          <p:cNvSpPr>
            <a:spLocks noGrp="1"/>
          </p:cNvSpPr>
          <p:nvPr>
            <p:ph type="title"/>
          </p:nvPr>
        </p:nvSpPr>
        <p:spPr>
          <a:xfrm>
            <a:off x="720000" y="619200"/>
            <a:ext cx="4991961" cy="1477328"/>
          </a:xfrm>
        </p:spPr>
        <p:txBody>
          <a:bodyPr wrap="square" anchor="ctr">
            <a:normAutofit/>
          </a:bodyPr>
          <a:lstStyle/>
          <a:p>
            <a:r>
              <a:rPr lang="fr-FR" sz="3200" dirty="0"/>
              <a:t>Activité 3 : </a:t>
            </a:r>
            <a:br>
              <a:rPr lang="fr-FR" sz="3200" dirty="0"/>
            </a:br>
            <a:r>
              <a:rPr lang="fr-FR" sz="3200" dirty="0"/>
              <a:t>Citrix</a:t>
            </a:r>
          </a:p>
        </p:txBody>
      </p:sp>
      <p:sp>
        <p:nvSpPr>
          <p:cNvPr id="3" name="Espace réservé du contenu 2">
            <a:extLst>
              <a:ext uri="{FF2B5EF4-FFF2-40B4-BE49-F238E27FC236}">
                <a16:creationId xmlns:a16="http://schemas.microsoft.com/office/drawing/2014/main" id="{A38EAF5F-BA72-0D06-C5FA-6467B16F7234}"/>
              </a:ext>
            </a:extLst>
          </p:cNvPr>
          <p:cNvSpPr>
            <a:spLocks noGrp="1"/>
          </p:cNvSpPr>
          <p:nvPr>
            <p:ph idx="1"/>
          </p:nvPr>
        </p:nvSpPr>
        <p:spPr>
          <a:xfrm>
            <a:off x="720000" y="2541600"/>
            <a:ext cx="4991962" cy="3216273"/>
          </a:xfrm>
        </p:spPr>
        <p:txBody>
          <a:bodyPr>
            <a:normAutofit/>
          </a:bodyPr>
          <a:lstStyle/>
          <a:p>
            <a:pPr>
              <a:buClr>
                <a:srgbClr val="FF0000"/>
              </a:buClr>
              <a:buFont typeface="Wingdings" panose="05000000000000000000" pitchFamily="2" charset="2"/>
              <a:buChar char="Ø"/>
            </a:pPr>
            <a:r>
              <a:rPr lang="fr-FR" b="1" dirty="0"/>
              <a:t>Support utilisateur</a:t>
            </a:r>
            <a:r>
              <a:rPr lang="fr-FR" dirty="0"/>
              <a:t> </a:t>
            </a:r>
          </a:p>
          <a:p>
            <a:pPr>
              <a:buClr>
                <a:srgbClr val="FF0000"/>
              </a:buClr>
              <a:buFont typeface="Wingdings" panose="05000000000000000000" pitchFamily="2" charset="2"/>
              <a:buChar char="Ø"/>
            </a:pPr>
            <a:r>
              <a:rPr lang="fr-FR" b="1" dirty="0"/>
              <a:t>Déploiement et configuration</a:t>
            </a:r>
          </a:p>
          <a:p>
            <a:pPr>
              <a:buClr>
                <a:srgbClr val="FF0000"/>
              </a:buClr>
              <a:buFont typeface="Wingdings" panose="05000000000000000000" pitchFamily="2" charset="2"/>
              <a:buChar char="Ø"/>
            </a:pPr>
            <a:r>
              <a:rPr lang="fr-FR" b="1" dirty="0"/>
              <a:t>Maintenance périphérique</a:t>
            </a:r>
          </a:p>
          <a:p>
            <a:pPr>
              <a:buClr>
                <a:srgbClr val="FF0000"/>
              </a:buClr>
              <a:buFont typeface="Wingdings" panose="05000000000000000000" pitchFamily="2" charset="2"/>
              <a:buChar char="Ø"/>
            </a:pPr>
            <a:r>
              <a:rPr lang="fr-FR" b="1" dirty="0" err="1"/>
              <a:t>Token</a:t>
            </a:r>
            <a:r>
              <a:rPr lang="fr-FR" b="1" dirty="0"/>
              <a:t> </a:t>
            </a:r>
            <a:endParaRPr lang="fr-FR" dirty="0"/>
          </a:p>
        </p:txBody>
      </p:sp>
      <p:sp useBgFill="1">
        <p:nvSpPr>
          <p:cNvPr id="2061" name="Freeform: Shape 2060">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054" name="Graphic 2053" descr="Syncing Cloud">
            <a:extLst>
              <a:ext uri="{FF2B5EF4-FFF2-40B4-BE49-F238E27FC236}">
                <a16:creationId xmlns:a16="http://schemas.microsoft.com/office/drawing/2014/main" id="{AF197BC0-3E5D-FE3E-1E76-3304265D6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162" y="1282669"/>
            <a:ext cx="4284000" cy="4284000"/>
          </a:xfrm>
          <a:custGeom>
            <a:avLst/>
            <a:gdLst/>
            <a:ahLst/>
            <a:cxnLst/>
            <a:rect l="l" t="t" r="r" b="b"/>
            <a:pathLst>
              <a:path w="4284000" h="5409338">
                <a:moveTo>
                  <a:pt x="0" y="0"/>
                </a:moveTo>
                <a:lnTo>
                  <a:pt x="4284000" y="0"/>
                </a:lnTo>
                <a:lnTo>
                  <a:pt x="4284000" y="5409338"/>
                </a:lnTo>
                <a:lnTo>
                  <a:pt x="0" y="5409338"/>
                </a:lnTo>
                <a:close/>
              </a:path>
            </a:pathLst>
          </a:custGeom>
        </p:spPr>
      </p:pic>
      <p:sp>
        <p:nvSpPr>
          <p:cNvPr id="4" name="Espace réservé du pied de page 3">
            <a:extLst>
              <a:ext uri="{FF2B5EF4-FFF2-40B4-BE49-F238E27FC236}">
                <a16:creationId xmlns:a16="http://schemas.microsoft.com/office/drawing/2014/main" id="{CF34653E-426C-9F41-AE95-E59EC7DC8183}"/>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B4076556-0A00-BCBD-6939-3A294CD9B25E}"/>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8</a:t>
            </a:fld>
            <a:endParaRPr lang="en-US"/>
          </a:p>
        </p:txBody>
      </p:sp>
      <p:pic>
        <p:nvPicPr>
          <p:cNvPr id="2050" name="Picture 2" descr="Citrix Workspace App – Microsoft Apps">
            <a:extLst>
              <a:ext uri="{FF2B5EF4-FFF2-40B4-BE49-F238E27FC236}">
                <a16:creationId xmlns:a16="http://schemas.microsoft.com/office/drawing/2014/main" id="{CF5F56CE-E1F9-EBB8-FEB9-805A1F4242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3238" y="80891"/>
            <a:ext cx="1260894" cy="126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21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5C79803-44E0-E608-9598-218F7C12A6FC}"/>
            </a:ext>
          </a:extLst>
        </p:cNvPr>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7DDA012A-2D63-B83B-5B24-0E821DE30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BEECEA2-384D-77A7-D525-A25BCFF19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3B4A44F-E3EA-0621-3BDD-7698AAFF6BC8}"/>
              </a:ext>
            </a:extLst>
          </p:cNvPr>
          <p:cNvSpPr>
            <a:spLocks noGrp="1"/>
          </p:cNvSpPr>
          <p:nvPr>
            <p:ph type="title"/>
          </p:nvPr>
        </p:nvSpPr>
        <p:spPr>
          <a:xfrm>
            <a:off x="720000" y="619200"/>
            <a:ext cx="4991961" cy="1477328"/>
          </a:xfrm>
        </p:spPr>
        <p:txBody>
          <a:bodyPr wrap="square" anchor="ctr">
            <a:normAutofit/>
          </a:bodyPr>
          <a:lstStyle/>
          <a:p>
            <a:r>
              <a:rPr lang="fr-FR" sz="3200" dirty="0"/>
              <a:t>Activité 3 : </a:t>
            </a:r>
            <a:br>
              <a:rPr lang="fr-FR" sz="3200" dirty="0"/>
            </a:br>
            <a:r>
              <a:rPr lang="fr-FR" sz="3200" dirty="0"/>
              <a:t>Citrix</a:t>
            </a:r>
          </a:p>
        </p:txBody>
      </p:sp>
      <p:sp>
        <p:nvSpPr>
          <p:cNvPr id="3" name="Espace réservé du contenu 2">
            <a:extLst>
              <a:ext uri="{FF2B5EF4-FFF2-40B4-BE49-F238E27FC236}">
                <a16:creationId xmlns:a16="http://schemas.microsoft.com/office/drawing/2014/main" id="{B93EFC76-B46B-90B1-C243-6C71F9023F53}"/>
              </a:ext>
            </a:extLst>
          </p:cNvPr>
          <p:cNvSpPr>
            <a:spLocks noGrp="1"/>
          </p:cNvSpPr>
          <p:nvPr>
            <p:ph idx="1"/>
          </p:nvPr>
        </p:nvSpPr>
        <p:spPr>
          <a:xfrm>
            <a:off x="720000" y="2541600"/>
            <a:ext cx="4991962" cy="3216273"/>
          </a:xfrm>
        </p:spPr>
        <p:txBody>
          <a:bodyPr>
            <a:normAutofit/>
          </a:bodyPr>
          <a:lstStyle/>
          <a:p>
            <a:pPr>
              <a:buClr>
                <a:srgbClr val="FF0000"/>
              </a:buClr>
              <a:buFont typeface="Wingdings" panose="05000000000000000000" pitchFamily="2" charset="2"/>
              <a:buChar char="Ø"/>
            </a:pPr>
            <a:r>
              <a:rPr lang="fr-FR" dirty="0"/>
              <a:t>Citrix </a:t>
            </a:r>
            <a:r>
              <a:rPr lang="fr-FR" dirty="0" err="1"/>
              <a:t>XenApp</a:t>
            </a:r>
            <a:endParaRPr lang="fr-FR" dirty="0"/>
          </a:p>
          <a:p>
            <a:pPr>
              <a:buClr>
                <a:srgbClr val="FF0000"/>
              </a:buClr>
              <a:buFont typeface="Wingdings" panose="05000000000000000000" pitchFamily="2" charset="2"/>
              <a:buChar char="Ø"/>
            </a:pPr>
            <a:r>
              <a:rPr lang="fr-FR" dirty="0"/>
              <a:t>UMS (User Management System)</a:t>
            </a:r>
          </a:p>
        </p:txBody>
      </p:sp>
      <p:sp useBgFill="1">
        <p:nvSpPr>
          <p:cNvPr id="2061" name="Freeform: Shape 2060">
            <a:extLst>
              <a:ext uri="{FF2B5EF4-FFF2-40B4-BE49-F238E27FC236}">
                <a16:creationId xmlns:a16="http://schemas.microsoft.com/office/drawing/2014/main" id="{C9A769C6-CD54-1491-1FAD-8DE5AF11B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054" name="Graphic 2053" descr="Syncing Cloud">
            <a:extLst>
              <a:ext uri="{FF2B5EF4-FFF2-40B4-BE49-F238E27FC236}">
                <a16:creationId xmlns:a16="http://schemas.microsoft.com/office/drawing/2014/main" id="{4802CBC0-06A7-2BA5-DC75-EA367E623E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162" y="1282669"/>
            <a:ext cx="4284000" cy="4284000"/>
          </a:xfrm>
          <a:custGeom>
            <a:avLst/>
            <a:gdLst/>
            <a:ahLst/>
            <a:cxnLst/>
            <a:rect l="l" t="t" r="r" b="b"/>
            <a:pathLst>
              <a:path w="4284000" h="5409338">
                <a:moveTo>
                  <a:pt x="0" y="0"/>
                </a:moveTo>
                <a:lnTo>
                  <a:pt x="4284000" y="0"/>
                </a:lnTo>
                <a:lnTo>
                  <a:pt x="4284000" y="5409338"/>
                </a:lnTo>
                <a:lnTo>
                  <a:pt x="0" y="5409338"/>
                </a:lnTo>
                <a:close/>
              </a:path>
            </a:pathLst>
          </a:custGeom>
        </p:spPr>
      </p:pic>
      <p:sp>
        <p:nvSpPr>
          <p:cNvPr id="4" name="Espace réservé du pied de page 3">
            <a:extLst>
              <a:ext uri="{FF2B5EF4-FFF2-40B4-BE49-F238E27FC236}">
                <a16:creationId xmlns:a16="http://schemas.microsoft.com/office/drawing/2014/main" id="{6563AF80-3DF8-175E-7F0A-C1AC7D17DDF6}"/>
              </a:ext>
            </a:extLst>
          </p:cNvPr>
          <p:cNvSpPr>
            <a:spLocks noGrp="1"/>
          </p:cNvSpPr>
          <p:nvPr>
            <p:ph type="ftr" sz="quarter" idx="11"/>
          </p:nvPr>
        </p:nvSpPr>
        <p:spPr>
          <a:xfrm>
            <a:off x="4548188" y="6138000"/>
            <a:ext cx="5003800" cy="720000"/>
          </a:xfrm>
        </p:spPr>
        <p:txBody>
          <a:bodyPr>
            <a:normAutofit/>
          </a:bodyPr>
          <a:lstStyle/>
          <a:p>
            <a:pPr algn="l">
              <a:spcAft>
                <a:spcPts val="600"/>
              </a:spcAft>
            </a:pPr>
            <a:r>
              <a:rPr lang="en-US"/>
              <a:t>Léo ALIX</a:t>
            </a:r>
          </a:p>
        </p:txBody>
      </p:sp>
      <p:sp>
        <p:nvSpPr>
          <p:cNvPr id="5" name="Espace réservé du numéro de diapositive 4">
            <a:extLst>
              <a:ext uri="{FF2B5EF4-FFF2-40B4-BE49-F238E27FC236}">
                <a16:creationId xmlns:a16="http://schemas.microsoft.com/office/drawing/2014/main" id="{CA2AA929-5CF4-5DDF-E399-611661B667C9}"/>
              </a:ext>
            </a:extLst>
          </p:cNvPr>
          <p:cNvSpPr>
            <a:spLocks noGrp="1"/>
          </p:cNvSpPr>
          <p:nvPr>
            <p:ph type="sldNum" sz="quarter" idx="12"/>
          </p:nvPr>
        </p:nvSpPr>
        <p:spPr>
          <a:xfrm>
            <a:off x="10272713" y="6138000"/>
            <a:ext cx="1187449" cy="720000"/>
          </a:xfrm>
        </p:spPr>
        <p:txBody>
          <a:bodyPr>
            <a:normAutofit/>
          </a:bodyPr>
          <a:lstStyle/>
          <a:p>
            <a:pPr>
              <a:spcAft>
                <a:spcPts val="600"/>
              </a:spcAft>
            </a:pPr>
            <a:fld id="{1621B6DD-29C1-4FEA-923F-71EA1347694C}" type="slidenum">
              <a:rPr lang="en-US" smtClean="0"/>
              <a:pPr>
                <a:spcAft>
                  <a:spcPts val="600"/>
                </a:spcAft>
              </a:pPr>
              <a:t>9</a:t>
            </a:fld>
            <a:endParaRPr lang="en-US"/>
          </a:p>
        </p:txBody>
      </p:sp>
      <p:pic>
        <p:nvPicPr>
          <p:cNvPr id="2050" name="Picture 2" descr="Citrix Workspace App – Microsoft Apps">
            <a:extLst>
              <a:ext uri="{FF2B5EF4-FFF2-40B4-BE49-F238E27FC236}">
                <a16:creationId xmlns:a16="http://schemas.microsoft.com/office/drawing/2014/main" id="{B31B77CE-5A60-6EB1-A791-A65968D0FA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3238" y="80891"/>
            <a:ext cx="1260894" cy="126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772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theme/theme1.xml><?xml version="1.0" encoding="utf-8"?>
<a:theme xmlns:a="http://schemas.openxmlformats.org/drawingml/2006/main" name="BlobVTI">
  <a:themeElements>
    <a:clrScheme name="AnalogousFromDarkSeedLeftStep">
      <a:dk1>
        <a:srgbClr val="000000"/>
      </a:dk1>
      <a:lt1>
        <a:srgbClr val="FFFFFF"/>
      </a:lt1>
      <a:dk2>
        <a:srgbClr val="1B2130"/>
      </a:dk2>
      <a:lt2>
        <a:srgbClr val="F0F3F1"/>
      </a:lt2>
      <a:accent1>
        <a:srgbClr val="D937B0"/>
      </a:accent1>
      <a:accent2>
        <a:srgbClr val="AC25C7"/>
      </a:accent2>
      <a:accent3>
        <a:srgbClr val="7B37D9"/>
      </a:accent3>
      <a:accent4>
        <a:srgbClr val="3A3ACC"/>
      </a:accent4>
      <a:accent5>
        <a:srgbClr val="377AD9"/>
      </a:accent5>
      <a:accent6>
        <a:srgbClr val="25ACC7"/>
      </a:accent6>
      <a:hlink>
        <a:srgbClr val="3F5FBF"/>
      </a:hlink>
      <a:folHlink>
        <a:srgbClr val="7F7F7F"/>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2105</Words>
  <Application>Microsoft Office PowerPoint</Application>
  <PresentationFormat>Grand écran</PresentationFormat>
  <Paragraphs>373</Paragraphs>
  <Slides>30</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Sagona Book</vt:lpstr>
      <vt:lpstr>Söhne</vt:lpstr>
      <vt:lpstr>The Hand Extrablack</vt:lpstr>
      <vt:lpstr>Wingdings</vt:lpstr>
      <vt:lpstr>BlobVTI</vt:lpstr>
      <vt:lpstr>EPREUVE E5 - Conception et maintenance de solutions informatiques  </vt:lpstr>
      <vt:lpstr>SOMMAIRE</vt:lpstr>
      <vt:lpstr>Présentation de l’entreprise</vt:lpstr>
      <vt:lpstr>Présentation de l’entreprise</vt:lpstr>
      <vt:lpstr>Activité 1 : Modernisation des SWITCH </vt:lpstr>
      <vt:lpstr>Modernisation des SWITCH</vt:lpstr>
      <vt:lpstr>Activité 2 : HomeLab</vt:lpstr>
      <vt:lpstr>Activité 3 :  Citrix</vt:lpstr>
      <vt:lpstr>Activité 3 :  Citrix</vt:lpstr>
      <vt:lpstr>Activité 4 : Active Directory </vt:lpstr>
      <vt:lpstr>Activité 4 : Active Directory </vt:lpstr>
      <vt:lpstr>Activité 5 : Proxmox </vt:lpstr>
      <vt:lpstr>Activité 6 : Portfolio</vt:lpstr>
      <vt:lpstr>Activité 7 : GLPI  </vt:lpstr>
      <vt:lpstr>Activité 8 : Uptime Kuma  </vt:lpstr>
      <vt:lpstr>Veille technologique 1 : Les NAS</vt:lpstr>
      <vt:lpstr>Veille technologique 1 : Les NAS</vt:lpstr>
      <vt:lpstr>Veille technologique 1 : Les NAS</vt:lpstr>
      <vt:lpstr>Veille technologique 2 : Les bandes LTO</vt:lpstr>
      <vt:lpstr>Veille technologique 2 : Les bandes LTO</vt:lpstr>
      <vt:lpstr>Veille technologique 2 : Les bandes LTO</vt:lpstr>
      <vt:lpstr>Conclusion</vt:lpstr>
      <vt:lpstr>Fin</vt:lpstr>
      <vt:lpstr>ANNEXE 1.1 : Diffusion d’un Vlan sur Switch CISCO</vt:lpstr>
      <vt:lpstr>Présentation PowerPoint</vt:lpstr>
      <vt:lpstr>Activité 2.1 : Pi-hole , liste de blocage</vt:lpstr>
      <vt:lpstr>Activité 2.2 : Pi-hole , liste de blocage</vt:lpstr>
      <vt:lpstr>Activité 3.1 : Activation double écran sous Citrix</vt:lpstr>
      <vt:lpstr>Activité 4.1 : Ajout utilisateur</vt:lpstr>
      <vt:lpstr>ANNEXE 5.1 : PROXMOX Conteneur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Léo ALIX</dc:creator>
  <cp:lastModifiedBy>Magali ALIX</cp:lastModifiedBy>
  <cp:revision>178</cp:revision>
  <dcterms:created xsi:type="dcterms:W3CDTF">2023-05-09T19:56:56Z</dcterms:created>
  <dcterms:modified xsi:type="dcterms:W3CDTF">2025-05-22T11:05:23Z</dcterms:modified>
</cp:coreProperties>
</file>